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2" r:id="rId2"/>
    <p:sldId id="283" r:id="rId3"/>
    <p:sldId id="263" r:id="rId4"/>
    <p:sldId id="280" r:id="rId5"/>
    <p:sldId id="268" r:id="rId6"/>
    <p:sldId id="266" r:id="rId7"/>
    <p:sldId id="269" r:id="rId8"/>
    <p:sldId id="286" r:id="rId9"/>
    <p:sldId id="270" r:id="rId10"/>
    <p:sldId id="288" r:id="rId11"/>
    <p:sldId id="293" r:id="rId12"/>
    <p:sldId id="256" r:id="rId13"/>
    <p:sldId id="289"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CC"/>
    <a:srgbClr val="DF505B"/>
    <a:srgbClr val="47ADC7"/>
    <a:srgbClr val="595959"/>
    <a:srgbClr val="3F8DA1"/>
    <a:srgbClr val="38BACD"/>
    <a:srgbClr val="63C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5304" autoAdjust="0"/>
  </p:normalViewPr>
  <p:slideViewPr>
    <p:cSldViewPr snapToGrid="0">
      <p:cViewPr varScale="1">
        <p:scale>
          <a:sx n="47" d="100"/>
          <a:sy n="47" d="100"/>
        </p:scale>
        <p:origin x="12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02BEC-A950-4289-B099-E94A6F4D488E}"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C7C24-D154-416A-8995-D503EAA78261}" type="slidenum">
              <a:rPr lang="en-GB" smtClean="0"/>
              <a:t>‹#›</a:t>
            </a:fld>
            <a:endParaRPr lang="en-GB"/>
          </a:p>
        </p:txBody>
      </p:sp>
    </p:spTree>
    <p:extLst>
      <p:ext uri="{BB962C8B-B14F-4D97-AF65-F5344CB8AC3E}">
        <p14:creationId xmlns:p14="http://schemas.microsoft.com/office/powerpoint/2010/main" val="225080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646463"/>
                </a:solidFill>
                <a:latin typeface="DIN-Regular"/>
              </a:rPr>
              <a:t>Scotland’s ambitious </a:t>
            </a:r>
            <a:r>
              <a:rPr lang="en-US" sz="1800" b="0" i="0" u="none" strike="noStrike" baseline="0">
                <a:solidFill>
                  <a:srgbClr val="646463"/>
                </a:solidFill>
                <a:latin typeface="DIN-Regular"/>
              </a:rPr>
              <a:t>target is </a:t>
            </a:r>
            <a:r>
              <a:rPr lang="en-US" sz="1800" b="0" i="0" u="none" strike="noStrike" baseline="0" dirty="0">
                <a:solidFill>
                  <a:srgbClr val="646463"/>
                </a:solidFill>
                <a:latin typeface="DIN-Regular"/>
              </a:rPr>
              <a:t>to reduce its food waste by one third by 2025. This means that the country must prevent around 297,000 </a:t>
            </a:r>
            <a:r>
              <a:rPr lang="en-US" sz="1800" b="0" i="0" u="none" strike="noStrike" baseline="0" dirty="0" err="1">
                <a:solidFill>
                  <a:srgbClr val="646463"/>
                </a:solidFill>
                <a:latin typeface="DIN-Regular"/>
              </a:rPr>
              <a:t>tonnes</a:t>
            </a:r>
            <a:r>
              <a:rPr lang="en-US" sz="1800" b="0" i="0" u="none" strike="noStrike" baseline="0" dirty="0">
                <a:solidFill>
                  <a:srgbClr val="646463"/>
                </a:solidFill>
                <a:latin typeface="DIN-Regular"/>
              </a:rPr>
              <a:t> of </a:t>
            </a:r>
            <a:r>
              <a:rPr lang="en-GB" sz="1800" b="0" i="0" u="none" strike="noStrike" baseline="0" dirty="0">
                <a:solidFill>
                  <a:srgbClr val="646463"/>
                </a:solidFill>
                <a:latin typeface="DIN-Regular"/>
              </a:rPr>
              <a:t>food waste each year. This is not any ONE’s responsibility it is all of our responsibility Business, private, public and as consumers in our own homes</a:t>
            </a:r>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2</a:t>
            </a:fld>
            <a:endParaRPr lang="en-GB"/>
          </a:p>
        </p:txBody>
      </p:sp>
    </p:spTree>
    <p:extLst>
      <p:ext uri="{BB962C8B-B14F-4D97-AF65-F5344CB8AC3E}">
        <p14:creationId xmlns:p14="http://schemas.microsoft.com/office/powerpoint/2010/main" val="427836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646463"/>
                </a:solidFill>
                <a:latin typeface="DIN-Regular"/>
              </a:rPr>
              <a:t>Scotland is addressing its food waste problem with this ambitious Action Plan designed to: reduce unnecessary demand for food; improve how we produce, store and cook food so that we waste less; increase food recycling rates and; make better use of food waste as an organic</a:t>
            </a:r>
          </a:p>
          <a:p>
            <a:pPr algn="l"/>
            <a:r>
              <a:rPr lang="en-US" sz="1800" b="0" i="0" u="none" strike="noStrike" baseline="0" dirty="0">
                <a:solidFill>
                  <a:srgbClr val="646463"/>
                </a:solidFill>
                <a:latin typeface="DIN-Regular"/>
              </a:rPr>
              <a:t>resource.</a:t>
            </a:r>
          </a:p>
          <a:p>
            <a:pPr algn="l"/>
            <a:r>
              <a:rPr lang="en-GB" sz="1800" b="1" dirty="0">
                <a:effectLst/>
                <a:latin typeface="Calibri" panose="020F0502020204030204" pitchFamily="34" charset="0"/>
                <a:ea typeface="Calibri" panose="020F0502020204030204" pitchFamily="34" charset="0"/>
                <a:cs typeface="Times New Roman" panose="02020603050405020304" pitchFamily="18" charset="0"/>
              </a:rPr>
              <a:t>Improved monitoring and infrastructure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Food waste monitoring and measurement methods have developed considerably over recent years because of better food waste collection. However, there are still considerable gaps in our knowledge especially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HaFS</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these must be addressed so that we can accurately monitor and report on our progress and proactively target sectors that need enhanced support or action.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Sector Leadership</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Everyone in Scotland is expected to play their part in tackling food waste and reaching our target. Both the public and private sectors have huge influence and the potential to innovate successfully.  Partnerships like ours collaborating on projects and supporting the sector are essential to the achieving our lofty target.</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Public Engagement and Communication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Households and consumers are the biggest source of known food waste in Scotland, although their behaviour is heavily influenced by the public and business sectors. A consistent message and sustained communication designed to change their individual behaviours and drive change throughout the food supply chain.</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Supporting delivery of a new approach to food waste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Addressing food waste is not simple and requires a coordinated multi-stakeholder approach to achieve the target in the most cost effective and efficient way. Coordination throughout the food and drink surplus and waste hierarchy will not only result in higher food waste prevention but in greater opportunities to exploit our organic resources and contribute to Scotland’s economy.</a:t>
            </a:r>
          </a:p>
          <a:p>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3</a:t>
            </a:fld>
            <a:endParaRPr lang="en-GB"/>
          </a:p>
        </p:txBody>
      </p:sp>
    </p:spTree>
    <p:extLst>
      <p:ext uri="{BB962C8B-B14F-4D97-AF65-F5344CB8AC3E}">
        <p14:creationId xmlns:p14="http://schemas.microsoft.com/office/powerpoint/2010/main" val="129892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Arial" panose="020B0604020202020204" pitchFamily="34" charset="0"/>
              </a:rPr>
              <a:t>1kg of food waste produces carbon emissions equivalent to landfilling 25k plastic bottles</a:t>
            </a:r>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5</a:t>
            </a:fld>
            <a:endParaRPr lang="en-GB"/>
          </a:p>
        </p:txBody>
      </p:sp>
    </p:spTree>
    <p:extLst>
      <p:ext uri="{BB962C8B-B14F-4D97-AF65-F5344CB8AC3E}">
        <p14:creationId xmlns:p14="http://schemas.microsoft.com/office/powerpoint/2010/main" val="16020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combat food waste </a:t>
            </a:r>
          </a:p>
        </p:txBody>
      </p:sp>
      <p:sp>
        <p:nvSpPr>
          <p:cNvPr id="4" name="Slide Number Placeholder 3"/>
          <p:cNvSpPr>
            <a:spLocks noGrp="1"/>
          </p:cNvSpPr>
          <p:nvPr>
            <p:ph type="sldNum" sz="quarter" idx="5"/>
          </p:nvPr>
        </p:nvSpPr>
        <p:spPr/>
        <p:txBody>
          <a:bodyPr/>
          <a:lstStyle/>
          <a:p>
            <a:fld id="{394C7C24-D154-416A-8995-D503EAA78261}" type="slidenum">
              <a:rPr lang="en-GB" smtClean="0"/>
              <a:t>6</a:t>
            </a:fld>
            <a:endParaRPr lang="en-GB"/>
          </a:p>
        </p:txBody>
      </p:sp>
    </p:spTree>
    <p:extLst>
      <p:ext uri="{BB962C8B-B14F-4D97-AF65-F5344CB8AC3E}">
        <p14:creationId xmlns:p14="http://schemas.microsoft.com/office/powerpoint/2010/main" val="335304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a:t>
            </a:r>
            <a:r>
              <a:rPr lang="en-GB" dirty="0" err="1"/>
              <a:t>HaFS</a:t>
            </a:r>
            <a:r>
              <a:rPr lang="en-GB" dirty="0"/>
              <a:t> Headlines &amp; costs</a:t>
            </a:r>
          </a:p>
        </p:txBody>
      </p:sp>
      <p:sp>
        <p:nvSpPr>
          <p:cNvPr id="4" name="Slide Number Placeholder 3"/>
          <p:cNvSpPr>
            <a:spLocks noGrp="1"/>
          </p:cNvSpPr>
          <p:nvPr>
            <p:ph type="sldNum" sz="quarter" idx="5"/>
          </p:nvPr>
        </p:nvSpPr>
        <p:spPr/>
        <p:txBody>
          <a:bodyPr/>
          <a:lstStyle/>
          <a:p>
            <a:fld id="{394C7C24-D154-416A-8995-D503EAA78261}" type="slidenum">
              <a:rPr lang="en-GB" smtClean="0"/>
              <a:t>7</a:t>
            </a:fld>
            <a:endParaRPr lang="en-GB"/>
          </a:p>
        </p:txBody>
      </p:sp>
    </p:spTree>
    <p:extLst>
      <p:ext uri="{BB962C8B-B14F-4D97-AF65-F5344CB8AC3E}">
        <p14:creationId xmlns:p14="http://schemas.microsoft.com/office/powerpoint/2010/main" val="245597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8</a:t>
            </a:fld>
            <a:endParaRPr lang="en-GB"/>
          </a:p>
        </p:txBody>
      </p:sp>
    </p:spTree>
    <p:extLst>
      <p:ext uri="{BB962C8B-B14F-4D97-AF65-F5344CB8AC3E}">
        <p14:creationId xmlns:p14="http://schemas.microsoft.com/office/powerpoint/2010/main" val="156582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10</a:t>
            </a:fld>
            <a:endParaRPr lang="en-GB"/>
          </a:p>
        </p:txBody>
      </p:sp>
    </p:spTree>
    <p:extLst>
      <p:ext uri="{BB962C8B-B14F-4D97-AF65-F5344CB8AC3E}">
        <p14:creationId xmlns:p14="http://schemas.microsoft.com/office/powerpoint/2010/main" val="67848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Clr>
                <a:srgbClr val="47ADC7"/>
              </a:buClr>
            </a:pPr>
            <a:r>
              <a:rPr lang="en-US" sz="1200" dirty="0">
                <a:solidFill>
                  <a:srgbClr val="000000"/>
                </a:solidFill>
                <a:latin typeface="Bahnschrift Light" panose="020B0502040204020203" pitchFamily="34" charset="0"/>
              </a:rPr>
              <a:t>LOW hanging fruit Every aspect of </a:t>
            </a:r>
            <a:r>
              <a:rPr lang="en-US" sz="1200" dirty="0" err="1">
                <a:solidFill>
                  <a:srgbClr val="000000"/>
                </a:solidFill>
                <a:latin typeface="Bahnschrift Light" panose="020B0502040204020203" pitchFamily="34" charset="0"/>
              </a:rPr>
              <a:t>HaFS</a:t>
            </a:r>
            <a:r>
              <a:rPr lang="en-US" sz="1200" dirty="0">
                <a:solidFill>
                  <a:srgbClr val="000000"/>
                </a:solidFill>
                <a:latin typeface="Bahnschrift Light" panose="020B0502040204020203" pitchFamily="34" charset="0"/>
              </a:rPr>
              <a:t> has a part to play in reducing food waste .  Illustrate how each function i.e. Kitchen, Front of House, Cleaning, Management &amp; Consumer can influence food waste reduction.</a:t>
            </a:r>
          </a:p>
          <a:p>
            <a:pPr fontAlgn="base"/>
            <a:r>
              <a:rPr lang="en-GB" sz="1000" dirty="0">
                <a:solidFill>
                  <a:srgbClr val="000000"/>
                </a:solidFill>
                <a:latin typeface="Bahnschrift Light" panose="020B0502040204020203" pitchFamily="34" charset="0"/>
              </a:rPr>
              <a:t>​</a:t>
            </a:r>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11</a:t>
            </a:fld>
            <a:endParaRPr lang="en-GB"/>
          </a:p>
        </p:txBody>
      </p:sp>
    </p:spTree>
    <p:extLst>
      <p:ext uri="{BB962C8B-B14F-4D97-AF65-F5344CB8AC3E}">
        <p14:creationId xmlns:p14="http://schemas.microsoft.com/office/powerpoint/2010/main" val="210897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4C7C24-D154-416A-8995-D503EAA78261}" type="slidenum">
              <a:rPr lang="en-GB" smtClean="0"/>
              <a:t>13</a:t>
            </a:fld>
            <a:endParaRPr lang="en-GB"/>
          </a:p>
        </p:txBody>
      </p:sp>
    </p:spTree>
    <p:extLst>
      <p:ext uri="{BB962C8B-B14F-4D97-AF65-F5344CB8AC3E}">
        <p14:creationId xmlns:p14="http://schemas.microsoft.com/office/powerpoint/2010/main" val="189940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175F15-FFD9-4D8D-A7AB-916BC627F02F}"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263484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75F15-FFD9-4D8D-A7AB-916BC627F02F}"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13540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75F15-FFD9-4D8D-A7AB-916BC627F02F}"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248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75F15-FFD9-4D8D-A7AB-916BC627F02F}"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393381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75F15-FFD9-4D8D-A7AB-916BC627F02F}"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33611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175F15-FFD9-4D8D-A7AB-916BC627F02F}"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130510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75F15-FFD9-4D8D-A7AB-916BC627F02F}"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2660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75F15-FFD9-4D8D-A7AB-916BC627F02F}"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5789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75F15-FFD9-4D8D-A7AB-916BC627F02F}"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5267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175F15-FFD9-4D8D-A7AB-916BC627F02F}"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105395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175F15-FFD9-4D8D-A7AB-916BC627F02F}"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5C241E-552E-48C0-A586-D33DF177A496}" type="slidenum">
              <a:rPr lang="en-GB" smtClean="0"/>
              <a:t>‹#›</a:t>
            </a:fld>
            <a:endParaRPr lang="en-GB"/>
          </a:p>
        </p:txBody>
      </p:sp>
    </p:spTree>
    <p:extLst>
      <p:ext uri="{BB962C8B-B14F-4D97-AF65-F5344CB8AC3E}">
        <p14:creationId xmlns:p14="http://schemas.microsoft.com/office/powerpoint/2010/main" val="151789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75F15-FFD9-4D8D-A7AB-916BC627F02F}" type="datetimeFigureOut">
              <a:rPr lang="en-GB" smtClean="0"/>
              <a:t>18/11/2021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C241E-552E-48C0-A586-D33DF177A496}" type="slidenum">
              <a:rPr lang="en-GB" smtClean="0"/>
              <a:t>‹#›</a:t>
            </a:fld>
            <a:endParaRPr lang="en-GB"/>
          </a:p>
        </p:txBody>
      </p:sp>
    </p:spTree>
    <p:extLst>
      <p:ext uri="{BB962C8B-B14F-4D97-AF65-F5344CB8AC3E}">
        <p14:creationId xmlns:p14="http://schemas.microsoft.com/office/powerpoint/2010/main" val="55473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zerowastescotland.org.uk/food-drink/food-waste-toolkit" TargetMode="External"/><Relationship Id="rId13" Type="http://schemas.openxmlformats.org/officeDocument/2006/relationships/image" Target="../media/image28.png"/><Relationship Id="rId18" Type="http://schemas.openxmlformats.org/officeDocument/2006/relationships/image" Target="../media/image31.png"/><Relationship Id="rId3" Type="http://schemas.openxmlformats.org/officeDocument/2006/relationships/image" Target="../media/image2.gif"/><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hyperlink" Target="https://wrap.org.uk/sites/default/files/2020-09/WRAP-Considerations-for-compostable-plastic-packaging.pdf" TargetMode="External"/><Relationship Id="rId2" Type="http://schemas.openxmlformats.org/officeDocument/2006/relationships/notesSlide" Target="../notesSlides/notesSlide9.xml"/><Relationship Id="rId16"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hyperlink" Target="https://guardiansofgrub.com/" TargetMode="Externa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hyperlink" Target="https://www.zerowastescotland.org.uk/sites/default/files/Food%20Waste%20Reduction%20Action%20Plan.pdf" TargetMode="External"/><Relationship Id="rId10" Type="http://schemas.openxmlformats.org/officeDocument/2006/relationships/hyperlink" Target="https://www.zerowastescotland.org.uk/sites/default/files/ZWS1557%20EEBS%20Food%20Waste%20measuring%20and%20monitoring%20guide.pdf" TargetMode="External"/><Relationship Id="rId4" Type="http://schemas.openxmlformats.org/officeDocument/2006/relationships/hyperlink" Target="https://www.zerowastescotland.org.uk/sites/default/files/ZWS1557%20EEBS%20HAFS%20food%20waste%20guide.pdf" TargetMode="External"/><Relationship Id="rId9" Type="http://schemas.openxmlformats.org/officeDocument/2006/relationships/image" Target="../media/image25.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picture containing person, person, indoor&#10;&#10;Description automatically generated">
            <a:extLst>
              <a:ext uri="{FF2B5EF4-FFF2-40B4-BE49-F238E27FC236}">
                <a16:creationId xmlns:a16="http://schemas.microsoft.com/office/drawing/2014/main" id="{040D6001-D116-4170-BE57-7ECA46CBB240}"/>
              </a:ext>
            </a:extLst>
          </p:cNvPr>
          <p:cNvPicPr>
            <a:picLocks noChangeAspect="1"/>
          </p:cNvPicPr>
          <p:nvPr/>
        </p:nvPicPr>
        <p:blipFill>
          <a:blip r:embed="rId2" cstate="screen">
            <a:grayscl/>
            <a:extLst>
              <a:ext uri="{28A0092B-C50C-407E-A947-70E740481C1C}">
                <a14:useLocalDpi xmlns:a14="http://schemas.microsoft.com/office/drawing/2010/main"/>
              </a:ext>
            </a:extLst>
          </a:blip>
          <a:stretch>
            <a:fillRect/>
          </a:stretch>
        </p:blipFill>
        <p:spPr>
          <a:xfrm>
            <a:off x="0" y="-147701"/>
            <a:ext cx="12192000" cy="7153402"/>
          </a:xfrm>
          <a:prstGeom prst="rect">
            <a:avLst/>
          </a:prstGeom>
        </p:spPr>
      </p:pic>
      <p:pic>
        <p:nvPicPr>
          <p:cNvPr id="5" name="Picture 4" descr="Logo&#10;&#10;Description automatically generated">
            <a:extLst>
              <a:ext uri="{FF2B5EF4-FFF2-40B4-BE49-F238E27FC236}">
                <a16:creationId xmlns:a16="http://schemas.microsoft.com/office/drawing/2014/main" id="{88EC7E96-B9E2-4DBD-B76B-9F9A6D4DF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2010" y="140769"/>
            <a:ext cx="1151021" cy="1151021"/>
          </a:xfrm>
          <a:prstGeom prst="rect">
            <a:avLst/>
          </a:prstGeom>
        </p:spPr>
      </p:pic>
      <p:sp>
        <p:nvSpPr>
          <p:cNvPr id="6" name="Oval 5">
            <a:extLst>
              <a:ext uri="{FF2B5EF4-FFF2-40B4-BE49-F238E27FC236}">
                <a16:creationId xmlns:a16="http://schemas.microsoft.com/office/drawing/2014/main" id="{D83A7D6D-6C3D-4BAB-8F6D-6663C97F11DA}"/>
              </a:ext>
            </a:extLst>
          </p:cNvPr>
          <p:cNvSpPr/>
          <p:nvPr/>
        </p:nvSpPr>
        <p:spPr>
          <a:xfrm>
            <a:off x="368969" y="716280"/>
            <a:ext cx="5659120" cy="5425440"/>
          </a:xfrm>
          <a:prstGeom prst="ellipse">
            <a:avLst/>
          </a:prstGeom>
          <a:solidFill>
            <a:srgbClr val="008CB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BFABCC8-95DB-4756-A956-D76E60CDA490}"/>
              </a:ext>
            </a:extLst>
          </p:cNvPr>
          <p:cNvSpPr txBox="1"/>
          <p:nvPr/>
        </p:nvSpPr>
        <p:spPr>
          <a:xfrm>
            <a:off x="988729" y="1786915"/>
            <a:ext cx="4419600" cy="3539430"/>
          </a:xfrm>
          <a:prstGeom prst="rect">
            <a:avLst/>
          </a:prstGeom>
          <a:noFill/>
        </p:spPr>
        <p:txBody>
          <a:bodyPr wrap="square">
            <a:spAutoFit/>
          </a:bodyPr>
          <a:lstStyle/>
          <a:p>
            <a:pPr algn="ctr"/>
            <a:r>
              <a:rPr lang="en-US" sz="3200" b="1" dirty="0">
                <a:solidFill>
                  <a:schemeClr val="bg1"/>
                </a:solidFill>
                <a:latin typeface="Bahnschrift SemiBold" panose="020B0502040204020203" pitchFamily="34" charset="0"/>
              </a:rPr>
              <a:t>Greener Kirkcaldy</a:t>
            </a:r>
          </a:p>
          <a:p>
            <a:pPr algn="ctr"/>
            <a:endParaRPr lang="en-US" sz="3200" b="1" dirty="0">
              <a:solidFill>
                <a:schemeClr val="bg1"/>
              </a:solidFill>
              <a:latin typeface="Bahnschrift Light" panose="020B0502040204020203" pitchFamily="34" charset="0"/>
            </a:endParaRPr>
          </a:p>
          <a:p>
            <a:pPr algn="ctr"/>
            <a:r>
              <a:rPr lang="en-US" sz="3200" b="1" dirty="0">
                <a:solidFill>
                  <a:schemeClr val="bg1"/>
                </a:solidFill>
                <a:latin typeface="Bahnschrift Light" panose="020B0502040204020203" pitchFamily="34" charset="0"/>
              </a:rPr>
              <a:t>Food Waste Reduction Business Support</a:t>
            </a:r>
          </a:p>
          <a:p>
            <a:pPr algn="ctr"/>
            <a:endParaRPr lang="en-US" sz="2400" b="1" dirty="0">
              <a:solidFill>
                <a:schemeClr val="bg1"/>
              </a:solidFill>
              <a:latin typeface="Bahnschrift Light" panose="020B0502040204020203" pitchFamily="34" charset="0"/>
            </a:endParaRPr>
          </a:p>
          <a:p>
            <a:pPr algn="ctr"/>
            <a:r>
              <a:rPr lang="en-US" sz="2400" b="1" dirty="0">
                <a:solidFill>
                  <a:schemeClr val="bg1"/>
                </a:solidFill>
                <a:latin typeface="Bahnschrift Light" panose="020B0502040204020203" pitchFamily="34" charset="0"/>
              </a:rPr>
              <a:t>Gerry Boyle</a:t>
            </a:r>
          </a:p>
          <a:p>
            <a:pPr algn="ctr"/>
            <a:r>
              <a:rPr lang="en-US" sz="2400" b="1" dirty="0">
                <a:solidFill>
                  <a:schemeClr val="bg1"/>
                </a:solidFill>
                <a:latin typeface="Bahnschrift Light" panose="020B0502040204020203" pitchFamily="34" charset="0"/>
              </a:rPr>
              <a:t>- Zero Waste Scotland</a:t>
            </a:r>
          </a:p>
          <a:p>
            <a:pPr algn="ctr"/>
            <a:endParaRPr lang="en-US" sz="2400" b="1" dirty="0">
              <a:solidFill>
                <a:schemeClr val="bg1"/>
              </a:solidFill>
              <a:latin typeface="Bahnschrift Light" panose="020B0502040204020203" pitchFamily="34" charset="0"/>
            </a:endParaRPr>
          </a:p>
        </p:txBody>
      </p:sp>
      <p:sp>
        <p:nvSpPr>
          <p:cNvPr id="8" name="TextBox 4">
            <a:extLst>
              <a:ext uri="{FF2B5EF4-FFF2-40B4-BE49-F238E27FC236}">
                <a16:creationId xmlns:a16="http://schemas.microsoft.com/office/drawing/2014/main" id="{9C2E6DC0-E7FB-4C9A-81FB-0EF8D277F213}"/>
              </a:ext>
            </a:extLst>
          </p:cNvPr>
          <p:cNvSpPr txBox="1">
            <a:spLocks noChangeArrowheads="1"/>
          </p:cNvSpPr>
          <p:nvPr/>
        </p:nvSpPr>
        <p:spPr bwMode="auto">
          <a:xfrm>
            <a:off x="2004733" y="4989113"/>
            <a:ext cx="4859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charset="-128"/>
                <a:cs typeface="Arial" charset="0"/>
              </a:defRPr>
            </a:lvl1pPr>
            <a:lvl2pPr marL="742950" indent="-285750">
              <a:spcBef>
                <a:spcPct val="20000"/>
              </a:spcBef>
              <a:buFont typeface="Arial" charset="0"/>
              <a:buChar char="–"/>
              <a:defRPr sz="28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ＭＳ Ｐゴシック" charset="-128"/>
                <a:cs typeface="Arial" charset="0"/>
              </a:defRPr>
            </a:lvl3pPr>
            <a:lvl4pPr marL="1600200" indent="-228600">
              <a:spcBef>
                <a:spcPct val="20000"/>
              </a:spcBef>
              <a:buFont typeface="Arial" charset="0"/>
              <a:buChar char="–"/>
              <a:defRPr sz="2000">
                <a:solidFill>
                  <a:schemeClr val="tx1"/>
                </a:solidFill>
                <a:latin typeface="Arial" charset="0"/>
                <a:ea typeface="ＭＳ Ｐゴシック" charset="-128"/>
                <a:cs typeface="Arial" charset="0"/>
              </a:defRPr>
            </a:lvl4pPr>
            <a:lvl5pPr marL="2057400" indent="-228600">
              <a:spcBef>
                <a:spcPct val="20000"/>
              </a:spcBef>
              <a:buFont typeface="Arial" charset="0"/>
              <a:buChar char="»"/>
              <a:defRPr sz="20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Helvetica" charset="0"/>
                <a:ea typeface="ＭＳ Ｐゴシック" charset="-128"/>
                <a:cs typeface="Arial" charset="0"/>
              </a:rPr>
              <a:t>zerowastescotland.org.uk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Helvetica" charset="0"/>
                <a:ea typeface="ＭＳ Ｐゴシック" charset="-128"/>
                <a:cs typeface="Arial" charset="0"/>
              </a:rPr>
              <a:t>   </a:t>
            </a:r>
            <a:r>
              <a:rPr kumimoji="0" lang="en-US" altLang="en-US" sz="1800" b="0" i="0" u="none" strike="noStrike" kern="1200" cap="none" spc="0" normalizeH="0" baseline="0" noProof="0" dirty="0">
                <a:ln>
                  <a:noFill/>
                </a:ln>
                <a:solidFill>
                  <a:srgbClr val="FFFFFF"/>
                </a:solidFill>
                <a:effectLst/>
                <a:uLnTx/>
                <a:uFillTx/>
                <a:latin typeface="Helvetica" charset="0"/>
                <a:ea typeface="ＭＳ Ｐゴシック" charset="-128"/>
                <a:cs typeface="Arial" charset="0"/>
              </a:rPr>
              <a:t>@zerowastescot</a:t>
            </a:r>
          </a:p>
        </p:txBody>
      </p:sp>
      <p:pic>
        <p:nvPicPr>
          <p:cNvPr id="9" name="Picture 8">
            <a:extLst>
              <a:ext uri="{FF2B5EF4-FFF2-40B4-BE49-F238E27FC236}">
                <a16:creationId xmlns:a16="http://schemas.microsoft.com/office/drawing/2014/main" id="{9BA102FB-A813-4A1B-A968-3FA4D2F647F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3473" y="5382663"/>
            <a:ext cx="1825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2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009CF5-E905-4665-91F1-051C2B150EF4}"/>
              </a:ext>
            </a:extLst>
          </p:cNvPr>
          <p:cNvSpPr txBox="1"/>
          <p:nvPr/>
        </p:nvSpPr>
        <p:spPr>
          <a:xfrm>
            <a:off x="3870191" y="338022"/>
            <a:ext cx="4385651"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Hospitality</a:t>
            </a:r>
            <a:r>
              <a:rPr lang="en-US" sz="2800" b="1" dirty="0">
                <a:solidFill>
                  <a:srgbClr val="47ADC7"/>
                </a:solidFill>
                <a:latin typeface="Bahnschrift Light" panose="020B0502040204020203" pitchFamily="34" charset="0"/>
              </a:rPr>
              <a:t> &amp; Food Service</a:t>
            </a:r>
            <a:endParaRPr lang="en-GB" sz="2000" dirty="0">
              <a:solidFill>
                <a:schemeClr val="tx1">
                  <a:lumMod val="65000"/>
                  <a:lumOff val="35000"/>
                </a:schemeClr>
              </a:solidFill>
              <a:latin typeface="Bahnschrift"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1577B262-5F85-4DB9-A568-56C01984BE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891" y="120314"/>
            <a:ext cx="1151021" cy="1151021"/>
          </a:xfrm>
          <a:prstGeom prst="rect">
            <a:avLst/>
          </a:prstGeom>
        </p:spPr>
      </p:pic>
      <p:sp>
        <p:nvSpPr>
          <p:cNvPr id="4" name="object 4">
            <a:extLst>
              <a:ext uri="{FF2B5EF4-FFF2-40B4-BE49-F238E27FC236}">
                <a16:creationId xmlns:a16="http://schemas.microsoft.com/office/drawing/2014/main" id="{25E14A6D-6E9F-4FD7-841A-B9A07EBFB00B}"/>
              </a:ext>
            </a:extLst>
          </p:cNvPr>
          <p:cNvSpPr/>
          <p:nvPr/>
        </p:nvSpPr>
        <p:spPr>
          <a:xfrm>
            <a:off x="600533" y="1271335"/>
            <a:ext cx="3841064" cy="464036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5F75FA4F-E117-43F4-8F8B-422EFF388D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46567" y="1511283"/>
            <a:ext cx="6818549" cy="3835433"/>
          </a:xfrm>
          <a:prstGeom prst="rect">
            <a:avLst/>
          </a:prstGeom>
        </p:spPr>
      </p:pic>
    </p:spTree>
    <p:extLst>
      <p:ext uri="{BB962C8B-B14F-4D97-AF65-F5344CB8AC3E}">
        <p14:creationId xmlns:p14="http://schemas.microsoft.com/office/powerpoint/2010/main" val="120229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009CF5-E905-4665-91F1-051C2B150EF4}"/>
              </a:ext>
            </a:extLst>
          </p:cNvPr>
          <p:cNvSpPr txBox="1"/>
          <p:nvPr/>
        </p:nvSpPr>
        <p:spPr>
          <a:xfrm>
            <a:off x="3870191" y="338022"/>
            <a:ext cx="4385651"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Hospitality</a:t>
            </a:r>
            <a:r>
              <a:rPr lang="en-US" sz="2800" b="1" dirty="0">
                <a:solidFill>
                  <a:srgbClr val="47ADC7"/>
                </a:solidFill>
                <a:latin typeface="Bahnschrift Light" panose="020B0502040204020203" pitchFamily="34" charset="0"/>
              </a:rPr>
              <a:t> &amp; Food Service</a:t>
            </a:r>
            <a:endParaRPr lang="en-GB" sz="2000" dirty="0">
              <a:solidFill>
                <a:schemeClr val="tx1">
                  <a:lumMod val="65000"/>
                  <a:lumOff val="35000"/>
                </a:schemeClr>
              </a:solidFill>
              <a:latin typeface="Bahnschrift"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4F1EBD62-EA41-424C-85DD-3C4613BC2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891" y="120314"/>
            <a:ext cx="1151021" cy="1151021"/>
          </a:xfrm>
          <a:prstGeom prst="rect">
            <a:avLst/>
          </a:prstGeom>
        </p:spPr>
      </p:pic>
      <p:pic>
        <p:nvPicPr>
          <p:cNvPr id="10" name="Picture 9" descr="A hand holding a small orange&#10;&#10;Description automatically generated with medium confidence">
            <a:extLst>
              <a:ext uri="{FF2B5EF4-FFF2-40B4-BE49-F238E27FC236}">
                <a16:creationId xmlns:a16="http://schemas.microsoft.com/office/drawing/2014/main" id="{D42F10DE-991E-4DCD-8640-D6BF79DCBE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1697" y="-181780"/>
            <a:ext cx="4572000" cy="4616629"/>
          </a:xfrm>
          <a:prstGeom prst="ellipse">
            <a:avLst/>
          </a:prstGeom>
        </p:spPr>
      </p:pic>
      <p:sp>
        <p:nvSpPr>
          <p:cNvPr id="15" name="TextBox 14">
            <a:extLst>
              <a:ext uri="{FF2B5EF4-FFF2-40B4-BE49-F238E27FC236}">
                <a16:creationId xmlns:a16="http://schemas.microsoft.com/office/drawing/2014/main" id="{D94408D3-7EF3-4DA4-A9B3-CFD91D7579D2}"/>
              </a:ext>
            </a:extLst>
          </p:cNvPr>
          <p:cNvSpPr txBox="1"/>
          <p:nvPr/>
        </p:nvSpPr>
        <p:spPr>
          <a:xfrm>
            <a:off x="8622574" y="1798037"/>
            <a:ext cx="2480483" cy="2723823"/>
          </a:xfrm>
          <a:prstGeom prst="rect">
            <a:avLst/>
          </a:prstGeom>
          <a:noFill/>
        </p:spPr>
        <p:txBody>
          <a:bodyPr wrap="square">
            <a:spAutoFit/>
          </a:bodyPr>
          <a:lstStyle/>
          <a:p>
            <a:r>
              <a:rPr lang="en-US" sz="2000" dirty="0">
                <a:solidFill>
                  <a:srgbClr val="00A6BF"/>
                </a:solidFill>
                <a:latin typeface="Bahnschrift Light" panose="020B0502040204020203" pitchFamily="34" charset="0"/>
                <a:cs typeface="Myanmar Text" panose="020B0502040204020203" pitchFamily="34" charset="0"/>
              </a:rPr>
              <a:t>Plate Waste Actions:</a:t>
            </a:r>
          </a:p>
          <a:p>
            <a:endParaRPr lang="en-US" sz="700" dirty="0">
              <a:solidFill>
                <a:schemeClr val="tx1"/>
              </a:solidFill>
              <a:latin typeface="Bahnschrift Light" panose="020B0502040204020203" pitchFamily="34" charset="0"/>
              <a:cs typeface="Myanmar Text" panose="020B0502040204020203" pitchFamily="34" charset="0"/>
            </a:endParaRP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Reduce portion sizes </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Advise customers</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Optional garnishes &amp; smaller side options</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Plate size </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Doggy bag scheme</a:t>
            </a:r>
            <a:endParaRPr lang="en-US" sz="2000" dirty="0">
              <a:solidFill>
                <a:schemeClr val="tx1"/>
              </a:solidFill>
              <a:latin typeface="Bahnschrift Light" panose="020B0502040204020203" pitchFamily="34" charset="0"/>
              <a:cs typeface="Myanmar Text" panose="020B0502040204020203" pitchFamily="34" charset="0"/>
            </a:endParaRPr>
          </a:p>
        </p:txBody>
      </p:sp>
      <p:sp>
        <p:nvSpPr>
          <p:cNvPr id="16" name="TextBox 15">
            <a:extLst>
              <a:ext uri="{FF2B5EF4-FFF2-40B4-BE49-F238E27FC236}">
                <a16:creationId xmlns:a16="http://schemas.microsoft.com/office/drawing/2014/main" id="{5A872287-7CDF-4F45-B4C6-6E5D9AEE5562}"/>
              </a:ext>
            </a:extLst>
          </p:cNvPr>
          <p:cNvSpPr txBox="1"/>
          <p:nvPr/>
        </p:nvSpPr>
        <p:spPr>
          <a:xfrm>
            <a:off x="5935531" y="1798037"/>
            <a:ext cx="2480483" cy="3831818"/>
          </a:xfrm>
          <a:prstGeom prst="rect">
            <a:avLst/>
          </a:prstGeom>
          <a:noFill/>
        </p:spPr>
        <p:txBody>
          <a:bodyPr wrap="square">
            <a:spAutoFit/>
          </a:bodyPr>
          <a:lstStyle/>
          <a:p>
            <a:r>
              <a:rPr lang="en-US" sz="2000" dirty="0">
                <a:solidFill>
                  <a:srgbClr val="00A6BF"/>
                </a:solidFill>
                <a:latin typeface="Bahnschrift Light" panose="020B0502040204020203" pitchFamily="34" charset="0"/>
                <a:cs typeface="Myanmar Text" panose="020B0502040204020203" pitchFamily="34" charset="0"/>
              </a:rPr>
              <a:t>Preparation Actions:</a:t>
            </a:r>
          </a:p>
          <a:p>
            <a:endParaRPr lang="en-US" sz="700" dirty="0">
              <a:solidFill>
                <a:schemeClr val="tx1"/>
              </a:solidFill>
              <a:latin typeface="Bahnschrift Light" panose="020B0502040204020203" pitchFamily="34" charset="0"/>
              <a:cs typeface="Myanmar Text" panose="020B0502040204020203" pitchFamily="34" charset="0"/>
            </a:endParaRP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Skin on ??</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Chopping technique</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Pre-prepared ingredients </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Formalise recipe instructions </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Ingredient cross-over</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Remove less popular dishes from menu</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Food redistribution</a:t>
            </a:r>
          </a:p>
        </p:txBody>
      </p:sp>
      <p:sp>
        <p:nvSpPr>
          <p:cNvPr id="17" name="TextBox 16">
            <a:extLst>
              <a:ext uri="{FF2B5EF4-FFF2-40B4-BE49-F238E27FC236}">
                <a16:creationId xmlns:a16="http://schemas.microsoft.com/office/drawing/2014/main" id="{92D1AC74-1A91-4848-9AA7-2C2777CBF3B4}"/>
              </a:ext>
            </a:extLst>
          </p:cNvPr>
          <p:cNvSpPr txBox="1"/>
          <p:nvPr/>
        </p:nvSpPr>
        <p:spPr>
          <a:xfrm>
            <a:off x="3406863" y="1798037"/>
            <a:ext cx="2322108" cy="4108817"/>
          </a:xfrm>
          <a:prstGeom prst="rect">
            <a:avLst/>
          </a:prstGeom>
          <a:noFill/>
        </p:spPr>
        <p:txBody>
          <a:bodyPr wrap="square">
            <a:spAutoFit/>
          </a:bodyPr>
          <a:lstStyle/>
          <a:p>
            <a:r>
              <a:rPr lang="en-US" sz="2000" dirty="0">
                <a:solidFill>
                  <a:srgbClr val="00A6BF"/>
                </a:solidFill>
                <a:latin typeface="Bahnschrift Light" panose="020B0502040204020203" pitchFamily="34" charset="0"/>
                <a:cs typeface="Myanmar Text" panose="020B0502040204020203" pitchFamily="34" charset="0"/>
              </a:rPr>
              <a:t>Spoilage Actions:</a:t>
            </a:r>
          </a:p>
          <a:p>
            <a:endParaRPr lang="en-US" sz="700" dirty="0">
              <a:solidFill>
                <a:schemeClr val="tx1"/>
              </a:solidFill>
              <a:latin typeface="Bahnschrift Light" panose="020B0502040204020203" pitchFamily="34" charset="0"/>
              <a:cs typeface="Myanmar Text" panose="020B0502040204020203" pitchFamily="34" charset="0"/>
            </a:endParaRP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Stock rotation system FIFO</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Deals before expiry</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Review storage temps</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Talk to your suppliers</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Consider local</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Forecasting demand</a:t>
            </a:r>
          </a:p>
          <a:p>
            <a:pPr marL="285750" indent="-285750">
              <a:buClr>
                <a:srgbClr val="47ADC7"/>
              </a:buClr>
              <a:buFont typeface="Courier New" panose="02070309020205020404" pitchFamily="49" charset="0"/>
              <a:buChar char="o"/>
            </a:pPr>
            <a:r>
              <a:rPr lang="en-US" dirty="0">
                <a:solidFill>
                  <a:schemeClr val="tx1"/>
                </a:solidFill>
                <a:latin typeface="Bahnschrift Light" panose="020B0502040204020203" pitchFamily="34" charset="0"/>
                <a:cs typeface="Myanmar Text" panose="020B0502040204020203" pitchFamily="34" charset="0"/>
              </a:rPr>
              <a:t>Cook to order</a:t>
            </a:r>
          </a:p>
          <a:p>
            <a:pPr marL="285750" indent="-285750">
              <a:buClr>
                <a:srgbClr val="47ADC7"/>
              </a:buClr>
              <a:buFont typeface="Courier New" panose="02070309020205020404" pitchFamily="49" charset="0"/>
              <a:buChar char="o"/>
            </a:pPr>
            <a:endParaRPr lang="en-US" dirty="0">
              <a:solidFill>
                <a:schemeClr val="tx1"/>
              </a:solidFill>
              <a:latin typeface="Bahnschrift Light" panose="020B0502040204020203" pitchFamily="34" charset="0"/>
              <a:cs typeface="Myanmar Text" panose="020B0502040204020203" pitchFamily="34" charset="0"/>
            </a:endParaRPr>
          </a:p>
        </p:txBody>
      </p:sp>
      <p:cxnSp>
        <p:nvCxnSpPr>
          <p:cNvPr id="19" name="Straight Connector 18">
            <a:extLst>
              <a:ext uri="{FF2B5EF4-FFF2-40B4-BE49-F238E27FC236}">
                <a16:creationId xmlns:a16="http://schemas.microsoft.com/office/drawing/2014/main" id="{3A8CA583-A221-453A-870D-FC64FB38FCDB}"/>
              </a:ext>
            </a:extLst>
          </p:cNvPr>
          <p:cNvCxnSpPr/>
          <p:nvPr/>
        </p:nvCxnSpPr>
        <p:spPr>
          <a:xfrm flipV="1">
            <a:off x="5728971" y="2763506"/>
            <a:ext cx="0" cy="2177878"/>
          </a:xfrm>
          <a:prstGeom prst="line">
            <a:avLst/>
          </a:prstGeom>
          <a:ln>
            <a:solidFill>
              <a:srgbClr val="38BAC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608C45-D20D-420C-AF0D-7E275AA157AB}"/>
              </a:ext>
            </a:extLst>
          </p:cNvPr>
          <p:cNvCxnSpPr/>
          <p:nvPr/>
        </p:nvCxnSpPr>
        <p:spPr>
          <a:xfrm flipV="1">
            <a:off x="8510735" y="2699297"/>
            <a:ext cx="0" cy="2177878"/>
          </a:xfrm>
          <a:prstGeom prst="line">
            <a:avLst/>
          </a:prstGeom>
          <a:ln>
            <a:solidFill>
              <a:srgbClr val="38BA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6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0FD0B72E-595E-44D2-9617-9C4221B4F0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9011" y="120316"/>
            <a:ext cx="1151021" cy="1151021"/>
          </a:xfrm>
          <a:prstGeom prst="rect">
            <a:avLst/>
          </a:prstGeom>
        </p:spPr>
      </p:pic>
      <p:grpSp>
        <p:nvGrpSpPr>
          <p:cNvPr id="13" name="Group 12">
            <a:extLst>
              <a:ext uri="{FF2B5EF4-FFF2-40B4-BE49-F238E27FC236}">
                <a16:creationId xmlns:a16="http://schemas.microsoft.com/office/drawing/2014/main" id="{46DC2082-90A6-4D97-AD35-342891E3A9B9}"/>
              </a:ext>
            </a:extLst>
          </p:cNvPr>
          <p:cNvGrpSpPr/>
          <p:nvPr/>
        </p:nvGrpSpPr>
        <p:grpSpPr>
          <a:xfrm>
            <a:off x="1781745" y="1160393"/>
            <a:ext cx="1738697" cy="1683352"/>
            <a:chOff x="638743" y="582328"/>
            <a:chExt cx="1738697" cy="1683352"/>
          </a:xfrm>
        </p:grpSpPr>
        <p:sp>
          <p:nvSpPr>
            <p:cNvPr id="7" name="Oval 6">
              <a:extLst>
                <a:ext uri="{FF2B5EF4-FFF2-40B4-BE49-F238E27FC236}">
                  <a16:creationId xmlns:a16="http://schemas.microsoft.com/office/drawing/2014/main" id="{4E9E377C-BCC2-4A6E-94CF-4A0FFE5FEE60}"/>
                </a:ext>
              </a:extLst>
            </p:cNvPr>
            <p:cNvSpPr/>
            <p:nvPr/>
          </p:nvSpPr>
          <p:spPr>
            <a:xfrm>
              <a:off x="638743" y="582328"/>
              <a:ext cx="1738697" cy="1683352"/>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FE2D0AA-32BA-44E9-80C9-F789F64AF0F8}"/>
                </a:ext>
              </a:extLst>
            </p:cNvPr>
            <p:cNvSpPr txBox="1"/>
            <p:nvPr/>
          </p:nvSpPr>
          <p:spPr>
            <a:xfrm>
              <a:off x="773350" y="801813"/>
              <a:ext cx="1462372" cy="1138773"/>
            </a:xfrm>
            <a:prstGeom prst="rect">
              <a:avLst/>
            </a:prstGeom>
            <a:noFill/>
          </p:spPr>
          <p:txBody>
            <a:bodyPr wrap="square" rtlCol="0">
              <a:spAutoFit/>
            </a:bodyPr>
            <a:lstStyle/>
            <a:p>
              <a:pPr algn="ctr"/>
              <a:r>
                <a:rPr lang="en-GB" sz="3200" dirty="0">
                  <a:solidFill>
                    <a:schemeClr val="bg1"/>
                  </a:solidFill>
                  <a:latin typeface="Bahnschrift" panose="020B0502040204020203" pitchFamily="34" charset="0"/>
                </a:rPr>
                <a:t>40k</a:t>
              </a:r>
            </a:p>
            <a:p>
              <a:pPr algn="ctr"/>
              <a:r>
                <a:rPr lang="en-GB" dirty="0">
                  <a:solidFill>
                    <a:schemeClr val="bg1"/>
                  </a:solidFill>
                  <a:latin typeface="Bahnschrift Light" panose="020B0502040204020203" pitchFamily="34" charset="0"/>
                </a:rPr>
                <a:t>Tonnes of Co2 saved</a:t>
              </a:r>
            </a:p>
          </p:txBody>
        </p:sp>
      </p:grpSp>
      <p:grpSp>
        <p:nvGrpSpPr>
          <p:cNvPr id="17" name="Group 16">
            <a:extLst>
              <a:ext uri="{FF2B5EF4-FFF2-40B4-BE49-F238E27FC236}">
                <a16:creationId xmlns:a16="http://schemas.microsoft.com/office/drawing/2014/main" id="{06E4A196-AD72-4CAD-96A0-EEC0ACC6EA09}"/>
              </a:ext>
            </a:extLst>
          </p:cNvPr>
          <p:cNvGrpSpPr/>
          <p:nvPr/>
        </p:nvGrpSpPr>
        <p:grpSpPr>
          <a:xfrm>
            <a:off x="1505327" y="3561105"/>
            <a:ext cx="2639498" cy="2656665"/>
            <a:chOff x="362326" y="2983039"/>
            <a:chExt cx="2639498" cy="2656665"/>
          </a:xfrm>
        </p:grpSpPr>
        <p:sp>
          <p:nvSpPr>
            <p:cNvPr id="8" name="Oval 7">
              <a:extLst>
                <a:ext uri="{FF2B5EF4-FFF2-40B4-BE49-F238E27FC236}">
                  <a16:creationId xmlns:a16="http://schemas.microsoft.com/office/drawing/2014/main" id="{A5AF02A3-5595-406F-A145-900A088A9ADA}"/>
                </a:ext>
              </a:extLst>
            </p:cNvPr>
            <p:cNvSpPr/>
            <p:nvPr/>
          </p:nvSpPr>
          <p:spPr>
            <a:xfrm>
              <a:off x="362326" y="2983039"/>
              <a:ext cx="2639498" cy="265666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290B515-7130-45B0-91DF-CF5CAAC8B1B1}"/>
                </a:ext>
              </a:extLst>
            </p:cNvPr>
            <p:cNvSpPr txBox="1"/>
            <p:nvPr/>
          </p:nvSpPr>
          <p:spPr>
            <a:xfrm>
              <a:off x="773350" y="3517948"/>
              <a:ext cx="1817450" cy="1631344"/>
            </a:xfrm>
            <a:prstGeom prst="rect">
              <a:avLst/>
            </a:prstGeom>
            <a:noFill/>
          </p:spPr>
          <p:txBody>
            <a:bodyPr wrap="square" rtlCol="0">
              <a:spAutoFit/>
            </a:bodyPr>
            <a:lstStyle/>
            <a:p>
              <a:pPr algn="ctr"/>
              <a:r>
                <a:rPr lang="en-GB" sz="4401" dirty="0">
                  <a:solidFill>
                    <a:srgbClr val="47ADC7"/>
                  </a:solidFill>
                  <a:latin typeface="Bahnschrift" panose="020B0502040204020203" pitchFamily="34" charset="0"/>
                </a:rPr>
                <a:t>£8m</a:t>
              </a:r>
            </a:p>
            <a:p>
              <a:pPr algn="ctr"/>
              <a:r>
                <a:rPr lang="en-GB" sz="2800" dirty="0">
                  <a:solidFill>
                    <a:srgbClr val="47ADC7"/>
                  </a:solidFill>
                  <a:latin typeface="Bahnschrift Light" panose="020B0502040204020203" pitchFamily="34" charset="0"/>
                </a:rPr>
                <a:t>of savings identified</a:t>
              </a:r>
            </a:p>
          </p:txBody>
        </p:sp>
      </p:grpSp>
      <p:grpSp>
        <p:nvGrpSpPr>
          <p:cNvPr id="18" name="Group 17">
            <a:extLst>
              <a:ext uri="{FF2B5EF4-FFF2-40B4-BE49-F238E27FC236}">
                <a16:creationId xmlns:a16="http://schemas.microsoft.com/office/drawing/2014/main" id="{3DF8B100-3F44-4771-954C-0BB8F411B73A}"/>
              </a:ext>
            </a:extLst>
          </p:cNvPr>
          <p:cNvGrpSpPr/>
          <p:nvPr/>
        </p:nvGrpSpPr>
        <p:grpSpPr>
          <a:xfrm>
            <a:off x="3006343" y="1877753"/>
            <a:ext cx="2226377" cy="2175641"/>
            <a:chOff x="1863341" y="1299687"/>
            <a:chExt cx="2226377" cy="2175641"/>
          </a:xfrm>
        </p:grpSpPr>
        <p:sp>
          <p:nvSpPr>
            <p:cNvPr id="10" name="Oval 9">
              <a:extLst>
                <a:ext uri="{FF2B5EF4-FFF2-40B4-BE49-F238E27FC236}">
                  <a16:creationId xmlns:a16="http://schemas.microsoft.com/office/drawing/2014/main" id="{3E2BA86D-4166-4FCF-9C5D-1C4699BDED9D}"/>
                </a:ext>
              </a:extLst>
            </p:cNvPr>
            <p:cNvSpPr/>
            <p:nvPr/>
          </p:nvSpPr>
          <p:spPr>
            <a:xfrm>
              <a:off x="1863341" y="1299687"/>
              <a:ext cx="2226377" cy="2175641"/>
            </a:xfrm>
            <a:prstGeom prst="ellipse">
              <a:avLst/>
            </a:prstGeom>
            <a:noFill/>
            <a:ln w="57150">
              <a:solidFill>
                <a:srgbClr val="00A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8933C86-1985-46C3-9C04-E376A95245DB}"/>
                </a:ext>
              </a:extLst>
            </p:cNvPr>
            <p:cNvSpPr txBox="1"/>
            <p:nvPr/>
          </p:nvSpPr>
          <p:spPr>
            <a:xfrm>
              <a:off x="2093099" y="1571899"/>
              <a:ext cx="1817450" cy="1631216"/>
            </a:xfrm>
            <a:prstGeom prst="rect">
              <a:avLst/>
            </a:prstGeom>
            <a:noFill/>
          </p:spPr>
          <p:txBody>
            <a:bodyPr wrap="square" rtlCol="0">
              <a:spAutoFit/>
            </a:bodyPr>
            <a:lstStyle/>
            <a:p>
              <a:pPr algn="ctr"/>
              <a:r>
                <a:rPr lang="en-US" sz="2000" dirty="0">
                  <a:solidFill>
                    <a:srgbClr val="47ADC7"/>
                  </a:solidFill>
                  <a:latin typeface="Bahnschrift Light" panose="020B0502040204020203" pitchFamily="34" charset="0"/>
                </a:rPr>
                <a:t>Equivalent</a:t>
              </a:r>
            </a:p>
            <a:p>
              <a:pPr algn="ctr"/>
              <a:r>
                <a:rPr lang="en-US" sz="2000" dirty="0">
                  <a:solidFill>
                    <a:srgbClr val="47ADC7"/>
                  </a:solidFill>
                  <a:latin typeface="Bahnschrift Light" panose="020B0502040204020203" pitchFamily="34" charset="0"/>
                </a:rPr>
                <a:t> of running a fridge for a year for 85,839 homes</a:t>
              </a:r>
              <a:endParaRPr lang="en-GB" sz="2000" dirty="0">
                <a:solidFill>
                  <a:srgbClr val="47ADC7"/>
                </a:solidFill>
                <a:latin typeface="Bahnschrift Light" panose="020B0502040204020203" pitchFamily="34" charset="0"/>
              </a:endParaRPr>
            </a:p>
          </p:txBody>
        </p:sp>
      </p:grpSp>
      <p:sp>
        <p:nvSpPr>
          <p:cNvPr id="19" name="TextBox 18">
            <a:extLst>
              <a:ext uri="{FF2B5EF4-FFF2-40B4-BE49-F238E27FC236}">
                <a16:creationId xmlns:a16="http://schemas.microsoft.com/office/drawing/2014/main" id="{782BB2AC-6E2A-4080-9C71-FD203DEDBCC4}"/>
              </a:ext>
            </a:extLst>
          </p:cNvPr>
          <p:cNvSpPr txBox="1"/>
          <p:nvPr/>
        </p:nvSpPr>
        <p:spPr>
          <a:xfrm>
            <a:off x="2509346" y="312079"/>
            <a:ext cx="6611007"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Food Waste Reduction </a:t>
            </a:r>
            <a:r>
              <a:rPr lang="en-US" sz="2800" b="1" dirty="0">
                <a:solidFill>
                  <a:srgbClr val="47ADC7"/>
                </a:solidFill>
                <a:latin typeface="Bahnschrift Light" panose="020B0502040204020203" pitchFamily="34" charset="0"/>
              </a:rPr>
              <a:t>Business Support </a:t>
            </a:r>
            <a:r>
              <a:rPr lang="en-US" sz="2000" dirty="0">
                <a:solidFill>
                  <a:schemeClr val="tx1">
                    <a:lumMod val="65000"/>
                    <a:lumOff val="35000"/>
                  </a:schemeClr>
                </a:solidFill>
                <a:latin typeface="Bahnschrift" panose="020B0502040204020203" pitchFamily="34" charset="0"/>
              </a:rPr>
              <a:t>​</a:t>
            </a:r>
            <a:endParaRPr lang="en-GB" sz="2000" dirty="0">
              <a:solidFill>
                <a:schemeClr val="tx1">
                  <a:lumMod val="65000"/>
                  <a:lumOff val="35000"/>
                </a:schemeClr>
              </a:solidFill>
              <a:latin typeface="Bahnschrift" panose="020B0502040204020203" pitchFamily="34" charset="0"/>
            </a:endParaRPr>
          </a:p>
        </p:txBody>
      </p:sp>
      <p:sp>
        <p:nvSpPr>
          <p:cNvPr id="20" name="Rectangle 19">
            <a:extLst>
              <a:ext uri="{FF2B5EF4-FFF2-40B4-BE49-F238E27FC236}">
                <a16:creationId xmlns:a16="http://schemas.microsoft.com/office/drawing/2014/main" id="{46E06831-F159-484B-83B9-5A903F5749A8}"/>
              </a:ext>
            </a:extLst>
          </p:cNvPr>
          <p:cNvSpPr/>
          <p:nvPr/>
        </p:nvSpPr>
        <p:spPr>
          <a:xfrm>
            <a:off x="5283307" y="1595023"/>
            <a:ext cx="5581762" cy="5262979"/>
          </a:xfrm>
          <a:prstGeom prst="rect">
            <a:avLst/>
          </a:prstGeom>
        </p:spPr>
        <p:txBody>
          <a:bodyPr wrap="square">
            <a:spAutoFit/>
          </a:bodyPr>
          <a:lstStyle/>
          <a:p>
            <a:pPr fontAlgn="base"/>
            <a:r>
              <a:rPr lang="en-US" sz="1600" dirty="0">
                <a:solidFill>
                  <a:srgbClr val="000000"/>
                </a:solidFill>
                <a:latin typeface="Bahnschrift Light" panose="020B0502040204020203" pitchFamily="34" charset="0"/>
              </a:rPr>
              <a:t>We offer</a:t>
            </a:r>
            <a:r>
              <a:rPr lang="en-US" sz="1600" b="1" dirty="0">
                <a:solidFill>
                  <a:srgbClr val="000000"/>
                </a:solidFill>
                <a:latin typeface="Bahnschrift Light" panose="020B0502040204020203" pitchFamily="34" charset="0"/>
              </a:rPr>
              <a:t> </a:t>
            </a:r>
            <a:r>
              <a:rPr lang="en-US" sz="1600" b="1" dirty="0">
                <a:solidFill>
                  <a:srgbClr val="47ADC7"/>
                </a:solidFill>
                <a:latin typeface="Bahnschrift Light" panose="020B0502040204020203" pitchFamily="34" charset="0"/>
              </a:rPr>
              <a:t>free</a:t>
            </a:r>
            <a:r>
              <a:rPr lang="en-US" sz="1600" dirty="0">
                <a:solidFill>
                  <a:srgbClr val="000000"/>
                </a:solidFill>
                <a:latin typeface="Bahnschrift Light" panose="020B0502040204020203" pitchFamily="34" charset="0"/>
              </a:rPr>
              <a:t> support and advice to help cut your businesses’ food waste, save money, and associated carbon emissions. ​</a:t>
            </a:r>
          </a:p>
          <a:p>
            <a:pPr fontAlgn="base"/>
            <a:endParaRPr lang="en-US" sz="1600" dirty="0">
              <a:solidFill>
                <a:srgbClr val="000000"/>
              </a:solidFill>
              <a:latin typeface="Bahnschrift Light" panose="020B0502040204020203" pitchFamily="34" charset="0"/>
            </a:endParaRPr>
          </a:p>
          <a:p>
            <a:pPr fontAlgn="base"/>
            <a:r>
              <a:rPr lang="en-GB" sz="1600" dirty="0">
                <a:latin typeface="Bahnschrift Light" panose="020B0502040204020203" pitchFamily="34" charset="0"/>
              </a:rPr>
              <a:t>Support ranges from guided help through our food waste reduction tools and resources journey, to 1-2-1 audits. </a:t>
            </a:r>
            <a:r>
              <a:rPr lang="en-US" sz="1600" dirty="0">
                <a:latin typeface="Bahnschrift Light" panose="020B0502040204020203" pitchFamily="34" charset="0"/>
              </a:rPr>
              <a:t>​​</a:t>
            </a:r>
          </a:p>
          <a:p>
            <a:pPr fontAlgn="base"/>
            <a:r>
              <a:rPr lang="en-GB" sz="1600" dirty="0">
                <a:latin typeface="Bahnschrift Light" panose="020B0502040204020203" pitchFamily="34" charset="0"/>
              </a:rPr>
              <a:t>​</a:t>
            </a:r>
            <a:r>
              <a:rPr lang="en-US" sz="1600" dirty="0">
                <a:latin typeface="Bahnschrift Light" panose="020B0502040204020203" pitchFamily="34" charset="0"/>
              </a:rPr>
              <a:t>​</a:t>
            </a:r>
          </a:p>
          <a:p>
            <a:pPr fontAlgn="base"/>
            <a:r>
              <a:rPr lang="en-GB" sz="1600" b="1" dirty="0">
                <a:solidFill>
                  <a:srgbClr val="47ADC7"/>
                </a:solidFill>
                <a:latin typeface="Bahnschrift Light" panose="020B0502040204020203" pitchFamily="34" charset="0"/>
              </a:rPr>
              <a:t>All</a:t>
            </a:r>
            <a:r>
              <a:rPr lang="en-GB" sz="1600" dirty="0">
                <a:latin typeface="Bahnschrift Light" panose="020B0502040204020203" pitchFamily="34" charset="0"/>
              </a:rPr>
              <a:t> our support will help you to reduce food waste by helping you understand: ​</a:t>
            </a:r>
            <a:r>
              <a:rPr lang="en-US" sz="1600" dirty="0">
                <a:latin typeface="Bahnschrift Light" panose="020B0502040204020203" pitchFamily="34" charset="0"/>
              </a:rPr>
              <a:t>​</a:t>
            </a:r>
          </a:p>
          <a:p>
            <a:pPr fontAlgn="base"/>
            <a:r>
              <a:rPr lang="en-GB" sz="1600" dirty="0">
                <a:latin typeface="Bahnschrift Light" panose="020B0502040204020203" pitchFamily="34" charset="0"/>
              </a:rPr>
              <a:t>​</a:t>
            </a:r>
          </a:p>
          <a:p>
            <a:pPr marL="285757" indent="-285757" fontAlgn="base">
              <a:buFont typeface="Arial" panose="020B0604020202020204" pitchFamily="34" charset="0"/>
              <a:buChar char="•"/>
            </a:pPr>
            <a:r>
              <a:rPr lang="en-GB" sz="1600" dirty="0">
                <a:latin typeface="Bahnschrift Light" panose="020B0502040204020203" pitchFamily="34" charset="0"/>
              </a:rPr>
              <a:t>How much food waste you are producing and where your hot spots are​.</a:t>
            </a:r>
            <a:r>
              <a:rPr lang="en-US" sz="1600" dirty="0">
                <a:latin typeface="Bahnschrift Light" panose="020B0502040204020203" pitchFamily="34" charset="0"/>
              </a:rPr>
              <a:t>​</a:t>
            </a:r>
          </a:p>
          <a:p>
            <a:pPr fontAlgn="base"/>
            <a:r>
              <a:rPr lang="en-GB" sz="1600" dirty="0">
                <a:latin typeface="Bahnschrift Light" panose="020B0502040204020203" pitchFamily="34" charset="0"/>
              </a:rPr>
              <a:t>​</a:t>
            </a:r>
          </a:p>
          <a:p>
            <a:pPr marL="285757" indent="-285757" fontAlgn="base">
              <a:buFont typeface="Arial" panose="020B0604020202020204" pitchFamily="34" charset="0"/>
              <a:buChar char="•"/>
            </a:pPr>
            <a:r>
              <a:rPr lang="en-GB" sz="1600" dirty="0">
                <a:latin typeface="Bahnschrift Light" panose="020B0502040204020203" pitchFamily="34" charset="0"/>
              </a:rPr>
              <a:t>What changes you can make and measures you can implement to reduce food waste.​</a:t>
            </a:r>
          </a:p>
          <a:p>
            <a:pPr fontAlgn="base"/>
            <a:r>
              <a:rPr lang="en-GB" sz="1600" dirty="0">
                <a:latin typeface="Bahnschrift Light" panose="020B0502040204020203" pitchFamily="34" charset="0"/>
              </a:rPr>
              <a:t>​</a:t>
            </a:r>
          </a:p>
          <a:p>
            <a:pPr marL="285757" indent="-285757" fontAlgn="base">
              <a:buFont typeface="Arial" panose="020B0604020202020204" pitchFamily="34" charset="0"/>
              <a:buChar char="•"/>
            </a:pPr>
            <a:r>
              <a:rPr lang="en-GB" sz="1600" dirty="0">
                <a:latin typeface="Bahnschrift Light" panose="020B0502040204020203" pitchFamily="34" charset="0"/>
              </a:rPr>
              <a:t>How to shout about what you are doing and be a showcase organisation to influence others. </a:t>
            </a:r>
          </a:p>
          <a:p>
            <a:pPr fontAlgn="base"/>
            <a:endParaRPr lang="en-US" sz="1600" dirty="0">
              <a:solidFill>
                <a:srgbClr val="000000"/>
              </a:solidFill>
              <a:latin typeface="Bahnschrift Light" panose="020B0502040204020203" pitchFamily="34" charset="0"/>
            </a:endParaRPr>
          </a:p>
          <a:p>
            <a:pPr fontAlgn="base"/>
            <a:r>
              <a:rPr lang="en-US" sz="1600" dirty="0">
                <a:solidFill>
                  <a:srgbClr val="000000"/>
                </a:solidFill>
                <a:latin typeface="Bahnschrift Light" panose="020B0502040204020203" pitchFamily="34" charset="0"/>
              </a:rPr>
              <a:t>​</a:t>
            </a:r>
          </a:p>
          <a:p>
            <a:pPr fontAlgn="base"/>
            <a:r>
              <a:rPr lang="en-US" sz="1600" dirty="0">
                <a:solidFill>
                  <a:srgbClr val="000000"/>
                </a:solidFill>
                <a:latin typeface="Bahnschrift Light" panose="020B0502040204020203" pitchFamily="34" charset="0"/>
              </a:rPr>
              <a:t>​</a:t>
            </a:r>
          </a:p>
          <a:p>
            <a:pPr fontAlgn="base"/>
            <a:r>
              <a:rPr lang="en-GB" sz="1600" dirty="0">
                <a:solidFill>
                  <a:srgbClr val="000000"/>
                </a:solidFill>
                <a:latin typeface="Bahnschrift Light" panose="020B0502040204020203" pitchFamily="34" charset="0"/>
              </a:rPr>
              <a:t>​</a:t>
            </a:r>
          </a:p>
        </p:txBody>
      </p:sp>
    </p:spTree>
    <p:extLst>
      <p:ext uri="{BB962C8B-B14F-4D97-AF65-F5344CB8AC3E}">
        <p14:creationId xmlns:p14="http://schemas.microsoft.com/office/powerpoint/2010/main" val="294937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009CF5-E905-4665-91F1-051C2B150EF4}"/>
              </a:ext>
            </a:extLst>
          </p:cNvPr>
          <p:cNvSpPr txBox="1"/>
          <p:nvPr/>
        </p:nvSpPr>
        <p:spPr>
          <a:xfrm>
            <a:off x="4567359" y="434215"/>
            <a:ext cx="3057282" cy="523220"/>
          </a:xfrm>
          <a:prstGeom prst="rect">
            <a:avLst/>
          </a:prstGeom>
          <a:noFill/>
        </p:spPr>
        <p:txBody>
          <a:bodyPr wrap="square" rtlCol="0">
            <a:spAutoFit/>
          </a:bodyPr>
          <a:lstStyle/>
          <a:p>
            <a:r>
              <a:rPr lang="en-US" sz="2800" b="1" dirty="0">
                <a:solidFill>
                  <a:srgbClr val="47ADC7"/>
                </a:solidFill>
                <a:latin typeface="Bahnschrift Light" panose="020B0502040204020203" pitchFamily="34" charset="0"/>
              </a:rPr>
              <a:t>Food and Drink -</a:t>
            </a:r>
            <a:endParaRPr lang="en-GB" sz="2000" dirty="0">
              <a:solidFill>
                <a:schemeClr val="tx1">
                  <a:lumMod val="65000"/>
                  <a:lumOff val="35000"/>
                </a:schemeClr>
              </a:solidFill>
              <a:latin typeface="Bahnschrift"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50615FFA-804D-4AB6-A166-88BE600BA1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1031" y="120315"/>
            <a:ext cx="1151021" cy="1151021"/>
          </a:xfrm>
          <a:prstGeom prst="rect">
            <a:avLst/>
          </a:prstGeom>
        </p:spPr>
      </p:pic>
      <p:pic>
        <p:nvPicPr>
          <p:cNvPr id="6" name="Picture 5">
            <a:hlinkClick r:id="rId4"/>
            <a:extLst>
              <a:ext uri="{FF2B5EF4-FFF2-40B4-BE49-F238E27FC236}">
                <a16:creationId xmlns:a16="http://schemas.microsoft.com/office/drawing/2014/main" id="{4FEEA2D4-C2B7-45C2-AE4C-54A479B580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708" y="2106558"/>
            <a:ext cx="2385588" cy="1672899"/>
          </a:xfrm>
          <a:prstGeom prst="rect">
            <a:avLst/>
          </a:prstGeom>
        </p:spPr>
      </p:pic>
      <p:pic>
        <p:nvPicPr>
          <p:cNvPr id="7" name="Picture 6">
            <a:hlinkClick r:id="rId6"/>
            <a:extLst>
              <a:ext uri="{FF2B5EF4-FFF2-40B4-BE49-F238E27FC236}">
                <a16:creationId xmlns:a16="http://schemas.microsoft.com/office/drawing/2014/main" id="{AF5CB778-4A2D-4659-9C16-4AD9BA5724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9114" y="4199741"/>
            <a:ext cx="2855870" cy="1750533"/>
          </a:xfrm>
          <a:prstGeom prst="rect">
            <a:avLst/>
          </a:prstGeom>
        </p:spPr>
      </p:pic>
      <p:pic>
        <p:nvPicPr>
          <p:cNvPr id="8" name="Picture 7">
            <a:hlinkClick r:id="rId8"/>
            <a:extLst>
              <a:ext uri="{FF2B5EF4-FFF2-40B4-BE49-F238E27FC236}">
                <a16:creationId xmlns:a16="http://schemas.microsoft.com/office/drawing/2014/main" id="{25A6A5C2-177F-448B-B581-419D31F5B7D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13833" y="2117966"/>
            <a:ext cx="1913640" cy="1693281"/>
          </a:xfrm>
          <a:prstGeom prst="rect">
            <a:avLst/>
          </a:prstGeom>
        </p:spPr>
      </p:pic>
      <p:pic>
        <p:nvPicPr>
          <p:cNvPr id="9" name="Picture 8">
            <a:hlinkClick r:id="rId10"/>
            <a:extLst>
              <a:ext uri="{FF2B5EF4-FFF2-40B4-BE49-F238E27FC236}">
                <a16:creationId xmlns:a16="http://schemas.microsoft.com/office/drawing/2014/main" id="{F6E29FAA-C420-42E7-ADAF-5C7E35F7DE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87247" y="2096366"/>
            <a:ext cx="1937189" cy="1693281"/>
          </a:xfrm>
          <a:prstGeom prst="rect">
            <a:avLst/>
          </a:prstGeom>
        </p:spPr>
      </p:pic>
      <p:pic>
        <p:nvPicPr>
          <p:cNvPr id="10" name="Picture 9">
            <a:extLst>
              <a:ext uri="{FF2B5EF4-FFF2-40B4-BE49-F238E27FC236}">
                <a16:creationId xmlns:a16="http://schemas.microsoft.com/office/drawing/2014/main" id="{CE14E066-EDCB-4217-AD41-A814BA1667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984984" y="4199744"/>
            <a:ext cx="3156297" cy="1775417"/>
          </a:xfrm>
          <a:prstGeom prst="rect">
            <a:avLst/>
          </a:prstGeom>
        </p:spPr>
      </p:pic>
      <p:pic>
        <p:nvPicPr>
          <p:cNvPr id="11" name="Picture 10">
            <a:extLst>
              <a:ext uri="{FF2B5EF4-FFF2-40B4-BE49-F238E27FC236}">
                <a16:creationId xmlns:a16="http://schemas.microsoft.com/office/drawing/2014/main" id="{3984CA08-6B1C-474D-8235-177D9009E77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841156" y="4199741"/>
            <a:ext cx="1699875" cy="1778574"/>
          </a:xfrm>
          <a:prstGeom prst="rect">
            <a:avLst/>
          </a:prstGeom>
          <a:ln>
            <a:solidFill>
              <a:schemeClr val="accent2">
                <a:lumMod val="75000"/>
                <a:lumOff val="25000"/>
              </a:schemeClr>
            </a:solidFill>
          </a:ln>
        </p:spPr>
      </p:pic>
      <p:pic>
        <p:nvPicPr>
          <p:cNvPr id="12" name="Picture 11">
            <a:extLst>
              <a:ext uri="{FF2B5EF4-FFF2-40B4-BE49-F238E27FC236}">
                <a16:creationId xmlns:a16="http://schemas.microsoft.com/office/drawing/2014/main" id="{6491B27F-B6F0-40F7-AC12-5A4347DB831E}"/>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141281" y="4199741"/>
            <a:ext cx="1699875" cy="1746660"/>
          </a:xfrm>
          <a:prstGeom prst="rect">
            <a:avLst/>
          </a:prstGeom>
          <a:ln>
            <a:solidFill>
              <a:schemeClr val="accent2">
                <a:lumMod val="75000"/>
                <a:lumOff val="25000"/>
              </a:schemeClr>
            </a:solidFill>
          </a:ln>
          <a:effectLst>
            <a:softEdge rad="12700"/>
          </a:effectLst>
        </p:spPr>
      </p:pic>
      <p:pic>
        <p:nvPicPr>
          <p:cNvPr id="13" name="Picture 12" descr="A picture containing text, person, indoor, kitchen&#10;&#10;Description automatically generated">
            <a:hlinkClick r:id="rId15"/>
            <a:extLst>
              <a:ext uri="{FF2B5EF4-FFF2-40B4-BE49-F238E27FC236}">
                <a16:creationId xmlns:a16="http://schemas.microsoft.com/office/drawing/2014/main" id="{2AF24C42-0FA4-4A11-8142-48A456B1936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26100" y="1870109"/>
            <a:ext cx="1377929" cy="1941138"/>
          </a:xfrm>
          <a:prstGeom prst="rect">
            <a:avLst/>
          </a:prstGeom>
        </p:spPr>
      </p:pic>
      <p:sp>
        <p:nvSpPr>
          <p:cNvPr id="14" name="TextBox 13">
            <a:extLst>
              <a:ext uri="{FF2B5EF4-FFF2-40B4-BE49-F238E27FC236}">
                <a16:creationId xmlns:a16="http://schemas.microsoft.com/office/drawing/2014/main" id="{A3F8D43C-0935-4BBA-AB6C-E859A7B581CD}"/>
              </a:ext>
            </a:extLst>
          </p:cNvPr>
          <p:cNvSpPr txBox="1"/>
          <p:nvPr/>
        </p:nvSpPr>
        <p:spPr>
          <a:xfrm>
            <a:off x="5013709" y="803089"/>
            <a:ext cx="1943756"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Resources</a:t>
            </a:r>
            <a:endParaRPr lang="en-GB" sz="2000" dirty="0">
              <a:solidFill>
                <a:schemeClr val="tx1">
                  <a:lumMod val="65000"/>
                  <a:lumOff val="35000"/>
                </a:schemeClr>
              </a:solidFill>
              <a:latin typeface="Bahnschrift" panose="020B0502040204020203" pitchFamily="34" charset="0"/>
            </a:endParaRPr>
          </a:p>
        </p:txBody>
      </p:sp>
      <p:pic>
        <p:nvPicPr>
          <p:cNvPr id="4" name="Picture 3">
            <a:hlinkClick r:id="rId17"/>
            <a:extLst>
              <a:ext uri="{FF2B5EF4-FFF2-40B4-BE49-F238E27FC236}">
                <a16:creationId xmlns:a16="http://schemas.microsoft.com/office/drawing/2014/main" id="{D9BEF90E-2C49-4D7F-BD9F-ACA4BC28FB5D}"/>
              </a:ext>
            </a:extLst>
          </p:cNvPr>
          <p:cNvPicPr>
            <a:picLocks noChangeAspect="1"/>
          </p:cNvPicPr>
          <p:nvPr/>
        </p:nvPicPr>
        <p:blipFill>
          <a:blip r:embed="rId18"/>
          <a:stretch>
            <a:fillRect/>
          </a:stretch>
        </p:blipFill>
        <p:spPr>
          <a:xfrm>
            <a:off x="9584210" y="2096365"/>
            <a:ext cx="1784482" cy="1683091"/>
          </a:xfrm>
          <a:prstGeom prst="rect">
            <a:avLst/>
          </a:prstGeom>
        </p:spPr>
      </p:pic>
    </p:spTree>
    <p:extLst>
      <p:ext uri="{BB962C8B-B14F-4D97-AF65-F5344CB8AC3E}">
        <p14:creationId xmlns:p14="http://schemas.microsoft.com/office/powerpoint/2010/main" val="42296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F62A7-56A3-46AE-9113-4AB1666050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12192000" cy="7620000"/>
          </a:xfrm>
          <a:prstGeom prst="rect">
            <a:avLst/>
          </a:prstGeom>
        </p:spPr>
      </p:pic>
      <p:sp>
        <p:nvSpPr>
          <p:cNvPr id="3" name="TextBox 2">
            <a:extLst>
              <a:ext uri="{FF2B5EF4-FFF2-40B4-BE49-F238E27FC236}">
                <a16:creationId xmlns:a16="http://schemas.microsoft.com/office/drawing/2014/main" id="{8057533B-61FA-4F59-9BCC-F9DA269546E5}"/>
              </a:ext>
            </a:extLst>
          </p:cNvPr>
          <p:cNvSpPr txBox="1"/>
          <p:nvPr/>
        </p:nvSpPr>
        <p:spPr>
          <a:xfrm>
            <a:off x="2790496" y="3983327"/>
            <a:ext cx="6611007" cy="523220"/>
          </a:xfrm>
          <a:prstGeom prst="rect">
            <a:avLst/>
          </a:prstGeom>
          <a:noFill/>
        </p:spPr>
        <p:txBody>
          <a:bodyPr wrap="square" rtlCol="0">
            <a:spAutoFit/>
          </a:bodyPr>
          <a:lstStyle/>
          <a:p>
            <a:r>
              <a:rPr lang="en-US" sz="2800" b="1" dirty="0">
                <a:solidFill>
                  <a:schemeClr val="bg1"/>
                </a:solidFill>
                <a:latin typeface="Bahnschrift Light" panose="020B0502040204020203" pitchFamily="34" charset="0"/>
              </a:rPr>
              <a:t>gerry.boyle@zerowastescotland.org.uk</a:t>
            </a:r>
            <a:r>
              <a:rPr lang="en-US" sz="2000" dirty="0">
                <a:solidFill>
                  <a:schemeClr val="bg1"/>
                </a:solidFill>
                <a:latin typeface="Bahnschrift" panose="020B0502040204020203" pitchFamily="34" charset="0"/>
              </a:rPr>
              <a:t>​</a:t>
            </a:r>
            <a:endParaRPr lang="en-GB" sz="2000" dirty="0">
              <a:solidFill>
                <a:schemeClr val="bg1"/>
              </a:solidFill>
              <a:latin typeface="Bahnschrift" panose="020B0502040204020203" pitchFamily="34" charset="0"/>
            </a:endParaRPr>
          </a:p>
        </p:txBody>
      </p:sp>
      <p:sp>
        <p:nvSpPr>
          <p:cNvPr id="6" name="TextBox 5">
            <a:extLst>
              <a:ext uri="{FF2B5EF4-FFF2-40B4-BE49-F238E27FC236}">
                <a16:creationId xmlns:a16="http://schemas.microsoft.com/office/drawing/2014/main" id="{992C4923-4461-4BE0-8403-23E70927B6EF}"/>
              </a:ext>
            </a:extLst>
          </p:cNvPr>
          <p:cNvSpPr txBox="1"/>
          <p:nvPr/>
        </p:nvSpPr>
        <p:spPr>
          <a:xfrm>
            <a:off x="2790496" y="4627047"/>
            <a:ext cx="6611007" cy="523220"/>
          </a:xfrm>
          <a:prstGeom prst="rect">
            <a:avLst/>
          </a:prstGeom>
          <a:noFill/>
        </p:spPr>
        <p:txBody>
          <a:bodyPr wrap="square" rtlCol="0">
            <a:spAutoFit/>
          </a:bodyPr>
          <a:lstStyle/>
          <a:p>
            <a:r>
              <a:rPr lang="en-US" sz="2800" b="1" dirty="0">
                <a:solidFill>
                  <a:schemeClr val="bg1"/>
                </a:solidFill>
                <a:latin typeface="Bahnschrift Light" panose="020B0502040204020203" pitchFamily="34" charset="0"/>
              </a:rPr>
              <a:t>food.drink@zerowastescotland.org.uk</a:t>
            </a:r>
            <a:r>
              <a:rPr lang="en-US" sz="2000" dirty="0">
                <a:solidFill>
                  <a:schemeClr val="bg1"/>
                </a:solidFill>
                <a:latin typeface="Bahnschrift" panose="020B0502040204020203" pitchFamily="34" charset="0"/>
              </a:rPr>
              <a:t>​</a:t>
            </a:r>
            <a:endParaRPr lang="en-GB" sz="2000" dirty="0">
              <a:solidFill>
                <a:schemeClr val="bg1"/>
              </a:solidFill>
              <a:latin typeface="Bahnschrift" panose="020B0502040204020203" pitchFamily="34" charset="0"/>
            </a:endParaRPr>
          </a:p>
        </p:txBody>
      </p:sp>
      <p:sp>
        <p:nvSpPr>
          <p:cNvPr id="7" name="TextBox 6">
            <a:extLst>
              <a:ext uri="{FF2B5EF4-FFF2-40B4-BE49-F238E27FC236}">
                <a16:creationId xmlns:a16="http://schemas.microsoft.com/office/drawing/2014/main" id="{408C30C0-6946-4C9C-81CD-0F3242BD10D2}"/>
              </a:ext>
            </a:extLst>
          </p:cNvPr>
          <p:cNvSpPr txBox="1"/>
          <p:nvPr/>
        </p:nvSpPr>
        <p:spPr>
          <a:xfrm>
            <a:off x="2509346" y="312079"/>
            <a:ext cx="6611007" cy="523220"/>
          </a:xfrm>
          <a:prstGeom prst="rect">
            <a:avLst/>
          </a:prstGeom>
          <a:noFill/>
        </p:spPr>
        <p:txBody>
          <a:bodyPr wrap="square" rtlCol="0">
            <a:spAutoFit/>
          </a:bodyPr>
          <a:lstStyle/>
          <a:p>
            <a:pPr algn="ctr"/>
            <a:r>
              <a:rPr lang="en-US" sz="2800" dirty="0">
                <a:solidFill>
                  <a:schemeClr val="bg1"/>
                </a:solidFill>
                <a:latin typeface="Bahnschrift Light" panose="020B0502040204020203" pitchFamily="34" charset="0"/>
              </a:rPr>
              <a:t>Get in Touch</a:t>
            </a:r>
            <a:r>
              <a:rPr lang="en-US" sz="2000" dirty="0">
                <a:solidFill>
                  <a:schemeClr val="bg1"/>
                </a:solidFill>
                <a:latin typeface="Bahnschrift" panose="020B0502040204020203" pitchFamily="34" charset="0"/>
              </a:rPr>
              <a:t>​</a:t>
            </a:r>
            <a:endParaRPr lang="en-GB"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57461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E2824E-88E5-481C-96CC-7A651B0B0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40" r="6206" b="-2"/>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p:spPr>
      </p:pic>
      <p:pic>
        <p:nvPicPr>
          <p:cNvPr id="2" name="Picture 1" descr="Logo&#10;&#10;Description automatically generated">
            <a:extLst>
              <a:ext uri="{FF2B5EF4-FFF2-40B4-BE49-F238E27FC236}">
                <a16:creationId xmlns:a16="http://schemas.microsoft.com/office/drawing/2014/main" id="{D5D646D9-E6F2-45F3-9866-78CA1AFDDA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777" r="-7" b="5723"/>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
        <p:nvSpPr>
          <p:cNvPr id="8" name="TextBox 7">
            <a:extLst>
              <a:ext uri="{FF2B5EF4-FFF2-40B4-BE49-F238E27FC236}">
                <a16:creationId xmlns:a16="http://schemas.microsoft.com/office/drawing/2014/main" id="{7A685835-73D2-4932-A9D0-917C7BCAC361}"/>
              </a:ext>
            </a:extLst>
          </p:cNvPr>
          <p:cNvSpPr txBox="1"/>
          <p:nvPr/>
        </p:nvSpPr>
        <p:spPr>
          <a:xfrm>
            <a:off x="410524" y="5194939"/>
            <a:ext cx="8295815" cy="646331"/>
          </a:xfrm>
          <a:prstGeom prst="rect">
            <a:avLst/>
          </a:prstGeom>
          <a:noFill/>
        </p:spPr>
        <p:txBody>
          <a:bodyPr wrap="square" rtlCol="0">
            <a:spAutoFit/>
          </a:bodyPr>
          <a:lstStyle/>
          <a:p>
            <a:r>
              <a:rPr lang="en-US" sz="3600" b="1" dirty="0">
                <a:solidFill>
                  <a:schemeClr val="tx1">
                    <a:lumMod val="65000"/>
                    <a:lumOff val="35000"/>
                  </a:schemeClr>
                </a:solidFill>
                <a:latin typeface="Bahnschrift Light" panose="020B0502040204020203" pitchFamily="34" charset="0"/>
              </a:rPr>
              <a:t>Scottish Government </a:t>
            </a:r>
            <a:r>
              <a:rPr lang="en-US" sz="3600" b="1" dirty="0">
                <a:solidFill>
                  <a:srgbClr val="47ADC7"/>
                </a:solidFill>
                <a:latin typeface="Bahnschrift Light" panose="020B0502040204020203" pitchFamily="34" charset="0"/>
              </a:rPr>
              <a:t>Target</a:t>
            </a:r>
            <a:endParaRPr lang="en-GB" sz="2800" dirty="0">
              <a:solidFill>
                <a:schemeClr val="tx1">
                  <a:lumMod val="65000"/>
                  <a:lumOff val="35000"/>
                </a:schemeClr>
              </a:solidFill>
              <a:latin typeface="Bahnschrift" panose="020B0502040204020203" pitchFamily="34" charset="0"/>
            </a:endParaRPr>
          </a:p>
        </p:txBody>
      </p:sp>
    </p:spTree>
    <p:extLst>
      <p:ext uri="{BB962C8B-B14F-4D97-AF65-F5344CB8AC3E}">
        <p14:creationId xmlns:p14="http://schemas.microsoft.com/office/powerpoint/2010/main" val="323168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9871C-807D-4B1A-B30B-82114660A88C}"/>
              </a:ext>
            </a:extLst>
          </p:cNvPr>
          <p:cNvSpPr txBox="1"/>
          <p:nvPr/>
        </p:nvSpPr>
        <p:spPr>
          <a:xfrm>
            <a:off x="2905586" y="312079"/>
            <a:ext cx="6611007"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Food Waste Reduction </a:t>
            </a:r>
            <a:r>
              <a:rPr lang="en-US" sz="2800" b="1" dirty="0">
                <a:solidFill>
                  <a:srgbClr val="47ADC7"/>
                </a:solidFill>
                <a:latin typeface="Bahnschrift Light" panose="020B0502040204020203" pitchFamily="34" charset="0"/>
              </a:rPr>
              <a:t>Action Plan</a:t>
            </a:r>
            <a:r>
              <a:rPr lang="en-US" sz="2000" dirty="0">
                <a:solidFill>
                  <a:schemeClr val="tx1">
                    <a:lumMod val="65000"/>
                    <a:lumOff val="35000"/>
                  </a:schemeClr>
                </a:solidFill>
                <a:latin typeface="Bahnschrift" panose="020B0502040204020203" pitchFamily="34" charset="0"/>
              </a:rPr>
              <a:t>​</a:t>
            </a:r>
            <a:endParaRPr lang="en-GB" sz="2000" dirty="0">
              <a:solidFill>
                <a:schemeClr val="tx1">
                  <a:lumMod val="65000"/>
                  <a:lumOff val="35000"/>
                </a:schemeClr>
              </a:solidFill>
              <a:latin typeface="Bahnschrift"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5668ABC0-074A-4933-9C12-333371E05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351" y="259788"/>
            <a:ext cx="1151021" cy="1151021"/>
          </a:xfrm>
          <a:prstGeom prst="rect">
            <a:avLst/>
          </a:prstGeom>
        </p:spPr>
      </p:pic>
      <p:pic>
        <p:nvPicPr>
          <p:cNvPr id="5" name="Picture 4" descr="A picture containing text, person, indoor, kitchen&#10;&#10;Description automatically generated">
            <a:extLst>
              <a:ext uri="{FF2B5EF4-FFF2-40B4-BE49-F238E27FC236}">
                <a16:creationId xmlns:a16="http://schemas.microsoft.com/office/drawing/2014/main" id="{E5C8595A-C54B-479C-AC4E-4C638DA19F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2909" y="1137683"/>
            <a:ext cx="3703213" cy="5216851"/>
          </a:xfrm>
          <a:prstGeom prst="rect">
            <a:avLst/>
          </a:prstGeom>
        </p:spPr>
      </p:pic>
      <p:sp>
        <p:nvSpPr>
          <p:cNvPr id="6" name="Rectangle 5">
            <a:extLst>
              <a:ext uri="{FF2B5EF4-FFF2-40B4-BE49-F238E27FC236}">
                <a16:creationId xmlns:a16="http://schemas.microsoft.com/office/drawing/2014/main" id="{8C0E7382-5666-4382-9CF3-BB1795F7072B}"/>
              </a:ext>
            </a:extLst>
          </p:cNvPr>
          <p:cNvSpPr/>
          <p:nvPr/>
        </p:nvSpPr>
        <p:spPr>
          <a:xfrm>
            <a:off x="6426202" y="1655983"/>
            <a:ext cx="4438869" cy="4524315"/>
          </a:xfrm>
          <a:prstGeom prst="rect">
            <a:avLst/>
          </a:prstGeom>
        </p:spPr>
        <p:txBody>
          <a:bodyPr wrap="square">
            <a:spAutoFit/>
          </a:bodyPr>
          <a:lstStyle/>
          <a:p>
            <a:pPr fontAlgn="base"/>
            <a:endParaRPr lang="en-US" sz="1600" dirty="0">
              <a:solidFill>
                <a:srgbClr val="000000"/>
              </a:solidFill>
              <a:latin typeface="Bahnschrift Light" panose="020B0502040204020203" pitchFamily="34" charset="0"/>
            </a:endParaRPr>
          </a:p>
          <a:p>
            <a:pPr fontAlgn="base"/>
            <a:r>
              <a:rPr lang="en-US" sz="1600" dirty="0">
                <a:latin typeface="Bahnschrift Light" panose="020B0502040204020203" pitchFamily="34" charset="0"/>
              </a:rPr>
              <a:t>This plan is designed to engage with every part of our food supply chain and waste hierarchy. </a:t>
            </a:r>
          </a:p>
          <a:p>
            <a:pPr fontAlgn="base"/>
            <a:endParaRPr lang="en-US" sz="1600" dirty="0">
              <a:latin typeface="Bahnschrift Light" panose="020B0502040204020203" pitchFamily="34" charset="0"/>
            </a:endParaRPr>
          </a:p>
          <a:p>
            <a:pPr fontAlgn="base"/>
            <a:r>
              <a:rPr lang="en-US" sz="1600" dirty="0">
                <a:latin typeface="Bahnschrift Light" panose="020B0502040204020203" pitchFamily="34" charset="0"/>
              </a:rPr>
              <a:t>It will:</a:t>
            </a:r>
          </a:p>
          <a:p>
            <a:pPr fontAlgn="base"/>
            <a:endParaRPr lang="en-US" sz="1600" dirty="0">
              <a:latin typeface="Bahnschrift Light" panose="020B0502040204020203" pitchFamily="34" charset="0"/>
            </a:endParaRPr>
          </a:p>
          <a:p>
            <a:pPr marL="285757" indent="-285757" fontAlgn="base">
              <a:buFont typeface="Arial" panose="020B0604020202020204" pitchFamily="34" charset="0"/>
              <a:buChar char="•"/>
            </a:pPr>
            <a:r>
              <a:rPr lang="en-US" sz="1600" dirty="0">
                <a:solidFill>
                  <a:srgbClr val="47ADC7"/>
                </a:solidFill>
                <a:latin typeface="Bahnschrift Light" panose="020B0502040204020203" pitchFamily="34" charset="0"/>
              </a:rPr>
              <a:t>Reduce</a:t>
            </a:r>
            <a:r>
              <a:rPr lang="en-US" sz="1600" dirty="0">
                <a:latin typeface="Bahnschrift Light" panose="020B0502040204020203" pitchFamily="34" charset="0"/>
              </a:rPr>
              <a:t> unnecessary demand and avoidable waste and </a:t>
            </a:r>
            <a:r>
              <a:rPr lang="en-US" sz="1600" dirty="0" err="1">
                <a:latin typeface="Bahnschrift Light" panose="020B0502040204020203" pitchFamily="34" charset="0"/>
              </a:rPr>
              <a:t>optimise</a:t>
            </a:r>
            <a:r>
              <a:rPr lang="en-US" sz="1600" dirty="0">
                <a:latin typeface="Bahnschrift Light" panose="020B0502040204020203" pitchFamily="34" charset="0"/>
              </a:rPr>
              <a:t> how we use organic resources. </a:t>
            </a:r>
          </a:p>
          <a:p>
            <a:pPr marL="285757" indent="-285757" fontAlgn="base">
              <a:buFont typeface="Arial" panose="020B0604020202020204" pitchFamily="34" charset="0"/>
              <a:buChar char="•"/>
            </a:pPr>
            <a:endParaRPr lang="en-US" sz="1600" dirty="0">
              <a:latin typeface="Bahnschrift Light" panose="020B0502040204020203" pitchFamily="34" charset="0"/>
            </a:endParaRPr>
          </a:p>
          <a:p>
            <a:pPr marL="285757" indent="-285757" fontAlgn="base">
              <a:buFont typeface="Arial" panose="020B0604020202020204" pitchFamily="34" charset="0"/>
              <a:buChar char="•"/>
            </a:pPr>
            <a:r>
              <a:rPr lang="en-US" sz="1600" dirty="0">
                <a:latin typeface="Bahnschrift Light" panose="020B0502040204020203" pitchFamily="34" charset="0"/>
              </a:rPr>
              <a:t>It will </a:t>
            </a:r>
            <a:r>
              <a:rPr lang="en-US" sz="1600" dirty="0">
                <a:solidFill>
                  <a:srgbClr val="47ADC7"/>
                </a:solidFill>
                <a:latin typeface="Bahnschrift Light" panose="020B0502040204020203" pitchFamily="34" charset="0"/>
              </a:rPr>
              <a:t>support</a:t>
            </a:r>
            <a:r>
              <a:rPr lang="en-US" sz="1600" dirty="0">
                <a:latin typeface="Bahnschrift Light" panose="020B0502040204020203" pitchFamily="34" charset="0"/>
              </a:rPr>
              <a:t> technical and business innovation. </a:t>
            </a:r>
          </a:p>
          <a:p>
            <a:pPr marL="285757" indent="-285757" fontAlgn="base">
              <a:buFont typeface="Arial" panose="020B0604020202020204" pitchFamily="34" charset="0"/>
              <a:buChar char="•"/>
            </a:pPr>
            <a:endParaRPr lang="en-US" sz="1600" dirty="0">
              <a:latin typeface="Bahnschrift Light" panose="020B0502040204020203" pitchFamily="34" charset="0"/>
            </a:endParaRPr>
          </a:p>
          <a:p>
            <a:pPr marL="285757" indent="-285757" fontAlgn="base">
              <a:buFont typeface="Arial" panose="020B0604020202020204" pitchFamily="34" charset="0"/>
              <a:buChar char="•"/>
            </a:pPr>
            <a:r>
              <a:rPr lang="en-US" sz="1600" dirty="0">
                <a:latin typeface="Bahnschrift Light" panose="020B0502040204020203" pitchFamily="34" charset="0"/>
              </a:rPr>
              <a:t>It will help to make food waste </a:t>
            </a:r>
            <a:r>
              <a:rPr lang="en-US" sz="1600" dirty="0">
                <a:solidFill>
                  <a:srgbClr val="47ADC7"/>
                </a:solidFill>
                <a:latin typeface="Bahnschrift Light" panose="020B0502040204020203" pitchFamily="34" charset="0"/>
              </a:rPr>
              <a:t>unacceptable</a:t>
            </a:r>
            <a:r>
              <a:rPr lang="en-US" sz="1600" dirty="0">
                <a:latin typeface="Bahnschrift Light" panose="020B0502040204020203" pitchFamily="34" charset="0"/>
              </a:rPr>
              <a:t> in Scotland.</a:t>
            </a:r>
            <a:endParaRPr lang="en-US" sz="1600" dirty="0">
              <a:solidFill>
                <a:srgbClr val="000000"/>
              </a:solidFill>
              <a:latin typeface="Bahnschrift Light" panose="020B0502040204020203" pitchFamily="34" charset="0"/>
            </a:endParaRPr>
          </a:p>
          <a:p>
            <a:pPr fontAlgn="base"/>
            <a:r>
              <a:rPr lang="en-US" sz="1600" dirty="0">
                <a:solidFill>
                  <a:srgbClr val="000000"/>
                </a:solidFill>
                <a:latin typeface="Bahnschrift Light" panose="020B0502040204020203" pitchFamily="34" charset="0"/>
              </a:rPr>
              <a:t>​</a:t>
            </a:r>
          </a:p>
          <a:p>
            <a:pPr fontAlgn="base"/>
            <a:r>
              <a:rPr lang="en-US" sz="1600" dirty="0">
                <a:solidFill>
                  <a:srgbClr val="000000"/>
                </a:solidFill>
                <a:latin typeface="Bahnschrift Light" panose="020B0502040204020203" pitchFamily="34" charset="0"/>
              </a:rPr>
              <a:t>​</a:t>
            </a:r>
          </a:p>
          <a:p>
            <a:pPr fontAlgn="base"/>
            <a:r>
              <a:rPr lang="en-GB" sz="1600" dirty="0">
                <a:solidFill>
                  <a:srgbClr val="000000"/>
                </a:solidFill>
                <a:latin typeface="Bahnschrift Light" panose="020B0502040204020203" pitchFamily="34" charset="0"/>
              </a:rPr>
              <a:t>​</a:t>
            </a:r>
          </a:p>
        </p:txBody>
      </p:sp>
    </p:spTree>
    <p:extLst>
      <p:ext uri="{BB962C8B-B14F-4D97-AF65-F5344CB8AC3E}">
        <p14:creationId xmlns:p14="http://schemas.microsoft.com/office/powerpoint/2010/main" val="271338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5D646D9-E6F2-45F3-9866-78CA1AFDDA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92351" y="259788"/>
            <a:ext cx="1151021" cy="1151021"/>
          </a:xfrm>
          <a:prstGeom prst="rect">
            <a:avLst/>
          </a:prstGeom>
        </p:spPr>
      </p:pic>
      <p:sp>
        <p:nvSpPr>
          <p:cNvPr id="7" name="TextBox 6">
            <a:extLst>
              <a:ext uri="{FF2B5EF4-FFF2-40B4-BE49-F238E27FC236}">
                <a16:creationId xmlns:a16="http://schemas.microsoft.com/office/drawing/2014/main" id="{E1F5F290-8C73-4075-B80F-7A9D7AD9D288}"/>
              </a:ext>
            </a:extLst>
          </p:cNvPr>
          <p:cNvSpPr txBox="1"/>
          <p:nvPr/>
        </p:nvSpPr>
        <p:spPr>
          <a:xfrm>
            <a:off x="619333" y="312078"/>
            <a:ext cx="4768479" cy="523220"/>
          </a:xfrm>
          <a:prstGeom prst="rect">
            <a:avLst/>
          </a:prstGeom>
          <a:noFill/>
        </p:spPr>
        <p:txBody>
          <a:bodyPr wrap="square" rtlCol="0">
            <a:spAutoFit/>
          </a:bodyPr>
          <a:lstStyle/>
          <a:p>
            <a:pPr defTabSz="457200" fontAlgn="base">
              <a:spcBef>
                <a:spcPct val="0"/>
              </a:spcBef>
              <a:spcAft>
                <a:spcPct val="0"/>
              </a:spcAft>
            </a:pPr>
            <a:r>
              <a:rPr lang="en-GB" sz="2800" b="1" dirty="0">
                <a:solidFill>
                  <a:schemeClr val="tx1">
                    <a:lumMod val="65000"/>
                    <a:lumOff val="35000"/>
                  </a:schemeClr>
                </a:solidFill>
                <a:latin typeface="Bahnschrift Light" panose="020B0502040204020203" pitchFamily="34" charset="0"/>
                <a:ea typeface="ＭＳ Ｐゴシック" panose="020B0600070205080204" pitchFamily="34" charset="-128"/>
                <a:cs typeface="Myanmar Text" panose="020B0502040204020203" pitchFamily="34" charset="0"/>
              </a:rPr>
              <a:t>Impact of </a:t>
            </a:r>
            <a:r>
              <a:rPr lang="en-GB" sz="2800" b="1" dirty="0">
                <a:solidFill>
                  <a:srgbClr val="00A6BF"/>
                </a:solidFill>
                <a:latin typeface="Bahnschrift Light" panose="020B0502040204020203" pitchFamily="34" charset="0"/>
                <a:ea typeface="ＭＳ Ｐゴシック" panose="020B0600070205080204" pitchFamily="34" charset="-128"/>
                <a:cs typeface="Myanmar Text" panose="020B0502040204020203" pitchFamily="34" charset="0"/>
              </a:rPr>
              <a:t>Food waste</a:t>
            </a:r>
          </a:p>
        </p:txBody>
      </p:sp>
      <p:pic>
        <p:nvPicPr>
          <p:cNvPr id="10" name="Picture 9">
            <a:extLst>
              <a:ext uri="{FF2B5EF4-FFF2-40B4-BE49-F238E27FC236}">
                <a16:creationId xmlns:a16="http://schemas.microsoft.com/office/drawing/2014/main" id="{8FA711DB-CF18-48BB-91C3-01361DF8FB8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97466" y="999178"/>
            <a:ext cx="2877430" cy="3037810"/>
          </a:xfrm>
          <a:prstGeom prst="rect">
            <a:avLst/>
          </a:prstGeom>
        </p:spPr>
      </p:pic>
      <p:pic>
        <p:nvPicPr>
          <p:cNvPr id="9" name="Picture 8">
            <a:extLst>
              <a:ext uri="{FF2B5EF4-FFF2-40B4-BE49-F238E27FC236}">
                <a16:creationId xmlns:a16="http://schemas.microsoft.com/office/drawing/2014/main" id="{DF875A27-1616-4774-9D12-5FE47E29DEC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68083" y="259788"/>
            <a:ext cx="6479526" cy="4859644"/>
          </a:xfrm>
          <a:prstGeom prst="rect">
            <a:avLst/>
          </a:prstGeom>
        </p:spPr>
      </p:pic>
      <p:sp>
        <p:nvSpPr>
          <p:cNvPr id="12" name="Content Placeholder 2">
            <a:extLst>
              <a:ext uri="{FF2B5EF4-FFF2-40B4-BE49-F238E27FC236}">
                <a16:creationId xmlns:a16="http://schemas.microsoft.com/office/drawing/2014/main" id="{20C29C02-4D9F-4366-9CD1-34A5C2B94AAA}"/>
              </a:ext>
            </a:extLst>
          </p:cNvPr>
          <p:cNvSpPr txBox="1">
            <a:spLocks/>
          </p:cNvSpPr>
          <p:nvPr/>
        </p:nvSpPr>
        <p:spPr bwMode="auto">
          <a:xfrm>
            <a:off x="700548" y="4688458"/>
            <a:ext cx="4942522" cy="133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GB" sz="1800" dirty="0">
              <a:latin typeface="Bahnschrift Light" panose="020B0502040204020203" pitchFamily="34" charset="0"/>
              <a:ea typeface="+mn-ea"/>
              <a:cs typeface="+mn-cs"/>
            </a:endParaRPr>
          </a:p>
          <a:p>
            <a:pPr marL="0" indent="0">
              <a:buNone/>
              <a:defRPr/>
            </a:pPr>
            <a:r>
              <a:rPr lang="en-GB" sz="1800" dirty="0">
                <a:latin typeface="Bahnschrift Light" panose="020B0502040204020203" pitchFamily="34" charset="0"/>
                <a:ea typeface="+mn-ea"/>
                <a:cs typeface="+mn-cs"/>
              </a:rPr>
              <a:t>When food is wasted, so too is the energy (and associated carbon emissions) that went into growing, harvesting, transporting, processing, and preparing it </a:t>
            </a:r>
          </a:p>
          <a:p>
            <a:pPr marL="0" indent="0">
              <a:buNone/>
              <a:defRPr/>
            </a:pPr>
            <a:endParaRPr lang="en-GB" sz="2400" dirty="0"/>
          </a:p>
          <a:p>
            <a:pPr marL="0" indent="0">
              <a:buNone/>
              <a:defRPr/>
            </a:pPr>
            <a:endParaRPr lang="en-GB" sz="2400" dirty="0"/>
          </a:p>
        </p:txBody>
      </p:sp>
      <p:grpSp>
        <p:nvGrpSpPr>
          <p:cNvPr id="13" name="Group 12">
            <a:extLst>
              <a:ext uri="{FF2B5EF4-FFF2-40B4-BE49-F238E27FC236}">
                <a16:creationId xmlns:a16="http://schemas.microsoft.com/office/drawing/2014/main" id="{197E6679-32DF-41E5-BACB-F7DCF67392F0}"/>
              </a:ext>
            </a:extLst>
          </p:cNvPr>
          <p:cNvGrpSpPr/>
          <p:nvPr/>
        </p:nvGrpSpPr>
        <p:grpSpPr>
          <a:xfrm>
            <a:off x="532311" y="1753067"/>
            <a:ext cx="2639498" cy="2656665"/>
            <a:chOff x="-610690" y="1175001"/>
            <a:chExt cx="2639498" cy="2656665"/>
          </a:xfrm>
        </p:grpSpPr>
        <p:sp>
          <p:nvSpPr>
            <p:cNvPr id="14" name="Oval 13">
              <a:extLst>
                <a:ext uri="{FF2B5EF4-FFF2-40B4-BE49-F238E27FC236}">
                  <a16:creationId xmlns:a16="http://schemas.microsoft.com/office/drawing/2014/main" id="{FD7071F9-D197-4E85-9074-31866B25C875}"/>
                </a:ext>
              </a:extLst>
            </p:cNvPr>
            <p:cNvSpPr/>
            <p:nvPr/>
          </p:nvSpPr>
          <p:spPr>
            <a:xfrm>
              <a:off x="-610690" y="1175001"/>
              <a:ext cx="2639498" cy="265666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3853D78-4B0C-442C-B968-83E272235182}"/>
                </a:ext>
              </a:extLst>
            </p:cNvPr>
            <p:cNvSpPr txBox="1"/>
            <p:nvPr/>
          </p:nvSpPr>
          <p:spPr>
            <a:xfrm>
              <a:off x="-199666" y="1678908"/>
              <a:ext cx="1817450" cy="1815882"/>
            </a:xfrm>
            <a:prstGeom prst="rect">
              <a:avLst/>
            </a:prstGeom>
            <a:noFill/>
          </p:spPr>
          <p:txBody>
            <a:bodyPr wrap="square" rtlCol="0">
              <a:spAutoFit/>
            </a:bodyPr>
            <a:lstStyle/>
            <a:p>
              <a:pPr algn="ctr"/>
              <a:r>
                <a:rPr lang="en-US" sz="2800" dirty="0">
                  <a:solidFill>
                    <a:srgbClr val="47ADC7"/>
                  </a:solidFill>
                  <a:latin typeface="Bahnschrift" panose="020B0502040204020203" pitchFamily="34" charset="0"/>
                </a:rPr>
                <a:t>Estimated to be worth $1 trillion</a:t>
              </a:r>
            </a:p>
          </p:txBody>
        </p:sp>
      </p:grpSp>
      <p:sp>
        <p:nvSpPr>
          <p:cNvPr id="16" name="TextBox 15">
            <a:extLst>
              <a:ext uri="{FF2B5EF4-FFF2-40B4-BE49-F238E27FC236}">
                <a16:creationId xmlns:a16="http://schemas.microsoft.com/office/drawing/2014/main" id="{AE7224C9-A883-4F99-BA7C-5C573F491000}"/>
              </a:ext>
            </a:extLst>
          </p:cNvPr>
          <p:cNvSpPr txBox="1"/>
          <p:nvPr/>
        </p:nvSpPr>
        <p:spPr>
          <a:xfrm>
            <a:off x="6981509" y="5811526"/>
            <a:ext cx="2456134" cy="1138773"/>
          </a:xfrm>
          <a:prstGeom prst="rect">
            <a:avLst/>
          </a:prstGeom>
          <a:noFill/>
        </p:spPr>
        <p:txBody>
          <a:bodyPr wrap="square" rtlCol="0">
            <a:spAutoFit/>
          </a:bodyPr>
          <a:lstStyle/>
          <a:p>
            <a:pPr algn="ctr"/>
            <a:r>
              <a:rPr lang="en-US" dirty="0">
                <a:latin typeface="Bahnschrift Light" panose="020B0502040204020203" pitchFamily="34" charset="0"/>
              </a:rPr>
              <a:t>Global emissions from food waste are 3 times that of aviation travel.</a:t>
            </a:r>
          </a:p>
          <a:p>
            <a:pPr algn="ctr"/>
            <a:endParaRPr lang="en-GB" sz="1400" dirty="0"/>
          </a:p>
        </p:txBody>
      </p:sp>
      <p:pic>
        <p:nvPicPr>
          <p:cNvPr id="17" name="Graphic 16" descr="Airplane">
            <a:extLst>
              <a:ext uri="{FF2B5EF4-FFF2-40B4-BE49-F238E27FC236}">
                <a16:creationId xmlns:a16="http://schemas.microsoft.com/office/drawing/2014/main" id="{5D5F5AB0-0661-46EA-AAAE-8AE166881C7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957152">
            <a:off x="7601737" y="4549224"/>
            <a:ext cx="1140415" cy="1140415"/>
          </a:xfrm>
          <a:prstGeom prst="rect">
            <a:avLst/>
          </a:prstGeom>
        </p:spPr>
      </p:pic>
    </p:spTree>
    <p:extLst>
      <p:ext uri="{BB962C8B-B14F-4D97-AF65-F5344CB8AC3E}">
        <p14:creationId xmlns:p14="http://schemas.microsoft.com/office/powerpoint/2010/main" val="89096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B95D682-3068-4ED0-9BD5-E2E67BE110E0}"/>
              </a:ext>
            </a:extLst>
          </p:cNvPr>
          <p:cNvSpPr txBox="1">
            <a:spLocks/>
          </p:cNvSpPr>
          <p:nvPr/>
        </p:nvSpPr>
        <p:spPr bwMode="auto">
          <a:xfrm>
            <a:off x="518027" y="1148080"/>
            <a:ext cx="4933245" cy="563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defPPr>
              <a:defRPr lang="en-US"/>
            </a:defPPr>
            <a:lvl1pPr indent="0" eaLnBrk="0" fontAlgn="base" hangingPunct="0">
              <a:spcBef>
                <a:spcPct val="20000"/>
              </a:spcBef>
              <a:spcAft>
                <a:spcPct val="0"/>
              </a:spcAft>
              <a:buFont typeface="Arial" charset="0"/>
              <a:buNone/>
              <a:defRPr sz="2400">
                <a:latin typeface="Arial"/>
                <a:ea typeface="ＭＳ Ｐゴシック" charset="0"/>
                <a:cs typeface="Arial"/>
              </a:defRPr>
            </a:lvl1pPr>
            <a:lvl2pPr marL="742950" indent="-285750" eaLnBrk="0" fontAlgn="base" hangingPunct="0">
              <a:spcBef>
                <a:spcPct val="20000"/>
              </a:spcBef>
              <a:spcAft>
                <a:spcPct val="0"/>
              </a:spcAft>
              <a:buFont typeface="Arial" charset="0"/>
              <a:buChar char="–"/>
              <a:defRPr sz="2800">
                <a:latin typeface="Arial"/>
                <a:ea typeface="ＭＳ Ｐゴシック" charset="0"/>
                <a:cs typeface="Arial"/>
              </a:defRPr>
            </a:lvl2pPr>
            <a:lvl3pPr marL="1143000" indent="-228600" eaLnBrk="0" fontAlgn="base" hangingPunct="0">
              <a:spcBef>
                <a:spcPct val="20000"/>
              </a:spcBef>
              <a:spcAft>
                <a:spcPct val="0"/>
              </a:spcAft>
              <a:buFont typeface="Arial" charset="0"/>
              <a:buChar char="•"/>
              <a:defRPr sz="2400">
                <a:latin typeface="Arial"/>
                <a:ea typeface="ＭＳ Ｐゴシック" charset="0"/>
                <a:cs typeface="Arial"/>
              </a:defRPr>
            </a:lvl3pPr>
            <a:lvl4pPr marL="1600200" indent="-228600" eaLnBrk="0" fontAlgn="base" hangingPunct="0">
              <a:spcBef>
                <a:spcPct val="20000"/>
              </a:spcBef>
              <a:spcAft>
                <a:spcPct val="0"/>
              </a:spcAft>
              <a:buFont typeface="Arial" charset="0"/>
              <a:buChar char="–"/>
              <a:defRPr sz="2000">
                <a:latin typeface="Arial"/>
                <a:ea typeface="ＭＳ Ｐゴシック" charset="0"/>
                <a:cs typeface="Arial"/>
              </a:defRPr>
            </a:lvl4pPr>
            <a:lvl5pPr marL="2057400" indent="-228600" eaLnBrk="0" fontAlgn="base" hangingPunct="0">
              <a:spcBef>
                <a:spcPct val="20000"/>
              </a:spcBef>
              <a:spcAft>
                <a:spcPct val="0"/>
              </a:spcAft>
              <a:buFont typeface="Arial" charset="0"/>
              <a:buChar char="»"/>
              <a:defRPr sz="2000">
                <a:latin typeface="Arial"/>
                <a:ea typeface="ＭＳ Ｐゴシック" charset="0"/>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342900" indent="-342900">
              <a:buFont typeface="Arial" charset="0"/>
              <a:buChar char="•"/>
              <a:defRPr/>
            </a:pPr>
            <a:r>
              <a:rPr lang="en-US" sz="1800" dirty="0">
                <a:latin typeface="Bahnschrift Light" panose="020B0502040204020203" pitchFamily="34" charset="0"/>
                <a:ea typeface="+mn-ea"/>
                <a:cs typeface="+mn-cs"/>
              </a:rPr>
              <a:t>Food waste sent to landfill gives off methane gas – more damaging than carbon dioxide</a:t>
            </a:r>
          </a:p>
          <a:p>
            <a:pPr marL="342900" indent="-342900">
              <a:buFont typeface="Arial" charset="0"/>
              <a:buChar char="•"/>
              <a:defRPr/>
            </a:pPr>
            <a:endParaRPr lang="en-US" sz="105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US" sz="1800" dirty="0">
              <a:latin typeface="Bahnschrift Light" panose="020B0502040204020203" pitchFamily="34" charset="0"/>
              <a:ea typeface="+mn-ea"/>
              <a:cs typeface="+mn-cs"/>
            </a:endParaRPr>
          </a:p>
          <a:p>
            <a:pPr marL="342900" indent="-342900">
              <a:buFont typeface="Arial" charset="0"/>
              <a:buChar char="•"/>
              <a:defRPr/>
            </a:pPr>
            <a:endParaRPr lang="en-GB" sz="1800" dirty="0">
              <a:latin typeface="Bahnschrift Light" panose="020B0502040204020203" pitchFamily="34" charset="0"/>
              <a:ea typeface="+mn-ea"/>
              <a:cs typeface="+mn-cs"/>
            </a:endParaRPr>
          </a:p>
          <a:p>
            <a:pPr marL="342900" indent="-342900">
              <a:buFont typeface="Arial" charset="0"/>
              <a:buChar char="•"/>
              <a:defRPr/>
            </a:pPr>
            <a:endParaRPr lang="en-GB" sz="900" dirty="0">
              <a:latin typeface="Bahnschrift Light" panose="020B0502040204020203" pitchFamily="34" charset="0"/>
              <a:ea typeface="+mn-ea"/>
              <a:cs typeface="+mn-cs"/>
            </a:endParaRPr>
          </a:p>
          <a:p>
            <a:pPr marL="342900" indent="-342900">
              <a:buFont typeface="Arial" charset="0"/>
              <a:buChar char="•"/>
              <a:defRPr/>
            </a:pPr>
            <a:r>
              <a:rPr lang="en-GB" sz="1800" dirty="0">
                <a:latin typeface="Bahnschrift Light" panose="020B0502040204020203" pitchFamily="34" charset="0"/>
                <a:ea typeface="+mn-ea"/>
                <a:cs typeface="+mn-cs"/>
              </a:rPr>
              <a:t>Estimates indicate that if it were a country, food loss and waste would be the third-largest greenhouse gas emitter behind China and the United States.</a:t>
            </a:r>
          </a:p>
          <a:p>
            <a:pPr>
              <a:defRPr/>
            </a:pPr>
            <a:r>
              <a:rPr lang="en-GB" sz="1400" i="1" dirty="0">
                <a:latin typeface="Bahnschrift Light" panose="020B0502040204020203" pitchFamily="34" charset="0"/>
                <a:ea typeface="+mn-ea"/>
                <a:cs typeface="+mn-cs"/>
              </a:rPr>
              <a:t>					(United Nations, 2016). </a:t>
            </a:r>
          </a:p>
          <a:p>
            <a:endParaRPr lang="en-GB" dirty="0"/>
          </a:p>
        </p:txBody>
      </p:sp>
      <p:pic>
        <p:nvPicPr>
          <p:cNvPr id="2" name="Picture 1" descr="Logo&#10;&#10;Description automatically generated">
            <a:extLst>
              <a:ext uri="{FF2B5EF4-FFF2-40B4-BE49-F238E27FC236}">
                <a16:creationId xmlns:a16="http://schemas.microsoft.com/office/drawing/2014/main" id="{D5D646D9-E6F2-45F3-9866-78CA1AFDD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351" y="259788"/>
            <a:ext cx="1151021" cy="1151021"/>
          </a:xfrm>
          <a:prstGeom prst="rect">
            <a:avLst/>
          </a:prstGeom>
        </p:spPr>
      </p:pic>
      <p:pic>
        <p:nvPicPr>
          <p:cNvPr id="6" name="Picture 5">
            <a:extLst>
              <a:ext uri="{FF2B5EF4-FFF2-40B4-BE49-F238E27FC236}">
                <a16:creationId xmlns:a16="http://schemas.microsoft.com/office/drawing/2014/main" id="{D2038518-9442-4BD6-AF27-BAEBAFCFFF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92303" y="2316479"/>
            <a:ext cx="3182859" cy="3039271"/>
          </a:xfrm>
          <a:prstGeom prst="rect">
            <a:avLst/>
          </a:prstGeom>
        </p:spPr>
      </p:pic>
      <p:sp>
        <p:nvSpPr>
          <p:cNvPr id="7" name="TextBox 6">
            <a:extLst>
              <a:ext uri="{FF2B5EF4-FFF2-40B4-BE49-F238E27FC236}">
                <a16:creationId xmlns:a16="http://schemas.microsoft.com/office/drawing/2014/main" id="{E1F5F290-8C73-4075-B80F-7A9D7AD9D288}"/>
              </a:ext>
            </a:extLst>
          </p:cNvPr>
          <p:cNvSpPr txBox="1"/>
          <p:nvPr/>
        </p:nvSpPr>
        <p:spPr>
          <a:xfrm>
            <a:off x="619333" y="312078"/>
            <a:ext cx="4768479" cy="523220"/>
          </a:xfrm>
          <a:prstGeom prst="rect">
            <a:avLst/>
          </a:prstGeom>
          <a:noFill/>
        </p:spPr>
        <p:txBody>
          <a:bodyPr wrap="square" rtlCol="0">
            <a:spAutoFit/>
          </a:bodyPr>
          <a:lstStyle/>
          <a:p>
            <a:pPr defTabSz="457200" fontAlgn="base">
              <a:spcBef>
                <a:spcPct val="0"/>
              </a:spcBef>
              <a:spcAft>
                <a:spcPct val="0"/>
              </a:spcAft>
            </a:pPr>
            <a:r>
              <a:rPr lang="en-GB" sz="2800" b="1" dirty="0">
                <a:solidFill>
                  <a:schemeClr val="tx1">
                    <a:lumMod val="65000"/>
                    <a:lumOff val="35000"/>
                  </a:schemeClr>
                </a:solidFill>
                <a:latin typeface="Bahnschrift Light" panose="020B0502040204020203" pitchFamily="34" charset="0"/>
                <a:ea typeface="ＭＳ Ｐゴシック" panose="020B0600070205080204" pitchFamily="34" charset="-128"/>
                <a:cs typeface="Myanmar Text" panose="020B0502040204020203" pitchFamily="34" charset="0"/>
              </a:rPr>
              <a:t>Impact of </a:t>
            </a:r>
            <a:r>
              <a:rPr lang="en-GB" sz="2800" b="1" dirty="0">
                <a:solidFill>
                  <a:srgbClr val="00A6BF"/>
                </a:solidFill>
                <a:latin typeface="Bahnschrift Light" panose="020B0502040204020203" pitchFamily="34" charset="0"/>
                <a:ea typeface="ＭＳ Ｐゴシック" panose="020B0600070205080204" pitchFamily="34" charset="-128"/>
                <a:cs typeface="Myanmar Text" panose="020B0502040204020203" pitchFamily="34" charset="0"/>
              </a:rPr>
              <a:t>Food waste</a:t>
            </a:r>
          </a:p>
        </p:txBody>
      </p:sp>
      <p:pic>
        <p:nvPicPr>
          <p:cNvPr id="9" name="Picture 1">
            <a:extLst>
              <a:ext uri="{FF2B5EF4-FFF2-40B4-BE49-F238E27FC236}">
                <a16:creationId xmlns:a16="http://schemas.microsoft.com/office/drawing/2014/main" id="{06AEED55-4558-4B58-9B1D-EC7171087DC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bwMode="auto">
          <a:xfrm>
            <a:off x="6096000" y="1410809"/>
            <a:ext cx="4798422" cy="479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83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0F9261-B7A3-49E5-88A4-C8DF76C67F58}"/>
              </a:ext>
            </a:extLst>
          </p:cNvPr>
          <p:cNvPicPr>
            <a:picLocks noChangeAspect="1"/>
          </p:cNvPicPr>
          <p:nvPr/>
        </p:nvPicPr>
        <p:blipFill>
          <a:blip r:embed="rId3">
            <a:grayscl/>
          </a:blip>
          <a:stretch>
            <a:fillRect/>
          </a:stretch>
        </p:blipFill>
        <p:spPr>
          <a:xfrm>
            <a:off x="0" y="-1"/>
            <a:ext cx="12224474" cy="7137779"/>
          </a:xfrm>
          <a:prstGeom prst="rect">
            <a:avLst/>
          </a:prstGeom>
        </p:spPr>
      </p:pic>
      <p:sp>
        <p:nvSpPr>
          <p:cNvPr id="3" name="Rectangle 2">
            <a:extLst>
              <a:ext uri="{FF2B5EF4-FFF2-40B4-BE49-F238E27FC236}">
                <a16:creationId xmlns:a16="http://schemas.microsoft.com/office/drawing/2014/main" id="{AF952318-F9AE-47A9-9493-FBC4D3A61237}"/>
              </a:ext>
            </a:extLst>
          </p:cNvPr>
          <p:cNvSpPr/>
          <p:nvPr/>
        </p:nvSpPr>
        <p:spPr>
          <a:xfrm>
            <a:off x="2209649" y="260290"/>
            <a:ext cx="7805176" cy="6617196"/>
          </a:xfrm>
          <a:prstGeom prst="rect">
            <a:avLst/>
          </a:prstGeom>
          <a:solidFill>
            <a:schemeClr val="bg1">
              <a:alpha val="90000"/>
            </a:schemeClr>
          </a:solidFill>
        </p:spPr>
        <p:txBody>
          <a:bodyPr wrap="square">
            <a:spAutoFit/>
          </a:bodyPr>
          <a:lstStyle/>
          <a:p>
            <a:pPr algn="ctr" fontAlgn="base">
              <a:lnSpc>
                <a:spcPct val="200000"/>
              </a:lnSpc>
              <a:buClr>
                <a:srgbClr val="47ADC7"/>
              </a:buClr>
            </a:pPr>
            <a:r>
              <a:rPr lang="en-US" sz="2800" b="1" dirty="0">
                <a:solidFill>
                  <a:schemeClr val="tx1">
                    <a:lumMod val="65000"/>
                    <a:lumOff val="35000"/>
                  </a:schemeClr>
                </a:solidFill>
                <a:latin typeface="Bahnschrift Light" panose="020B0502040204020203" pitchFamily="34" charset="0"/>
              </a:rPr>
              <a:t>Hospitality</a:t>
            </a:r>
            <a:r>
              <a:rPr lang="en-US" sz="2800" b="1" dirty="0">
                <a:solidFill>
                  <a:srgbClr val="47ADC7"/>
                </a:solidFill>
                <a:latin typeface="Bahnschrift Light" panose="020B0502040204020203" pitchFamily="34" charset="0"/>
              </a:rPr>
              <a:t> &amp; Food Service</a:t>
            </a:r>
            <a:endParaRPr lang="en-GB" sz="2000" dirty="0">
              <a:solidFill>
                <a:schemeClr val="tx1">
                  <a:lumMod val="65000"/>
                  <a:lumOff val="35000"/>
                </a:schemeClr>
              </a:solidFill>
              <a:latin typeface="Bahnschrift" panose="020B0502040204020203" pitchFamily="34" charset="0"/>
            </a:endParaRP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Improved food waste data from the sector</a:t>
            </a: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Increase awareness of the food waste impact to </a:t>
            </a:r>
            <a:r>
              <a:rPr lang="en-US" sz="2200" dirty="0" err="1">
                <a:solidFill>
                  <a:srgbClr val="000000"/>
                </a:solidFill>
                <a:latin typeface="Bahnschrift Light" panose="020B0502040204020203" pitchFamily="34" charset="0"/>
              </a:rPr>
              <a:t>HaFS</a:t>
            </a:r>
            <a:r>
              <a:rPr lang="en-US" sz="2200" dirty="0">
                <a:solidFill>
                  <a:srgbClr val="000000"/>
                </a:solidFill>
                <a:latin typeface="Bahnschrift Light" panose="020B0502040204020203" pitchFamily="34" charset="0"/>
              </a:rPr>
              <a:t> businesses</a:t>
            </a: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Highlight the financial benefits of food waste reduction</a:t>
            </a: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Provide guidance on measuring &amp; monitoring waste</a:t>
            </a: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Tools and interventions to reduce waste </a:t>
            </a: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Pilot projects and case studies to further support the sector </a:t>
            </a:r>
          </a:p>
          <a:p>
            <a:pPr marL="342908" indent="-342908" fontAlgn="base">
              <a:lnSpc>
                <a:spcPct val="200000"/>
              </a:lnSpc>
              <a:buClr>
                <a:srgbClr val="47ADC7"/>
              </a:buClr>
              <a:buFont typeface="Courier New" panose="02070309020205020404" pitchFamily="49" charset="0"/>
              <a:buChar char="o"/>
            </a:pPr>
            <a:r>
              <a:rPr lang="en-US" sz="2200" dirty="0">
                <a:solidFill>
                  <a:srgbClr val="000000"/>
                </a:solidFill>
                <a:latin typeface="Bahnschrift Light" panose="020B0502040204020203" pitchFamily="34" charset="0"/>
              </a:rPr>
              <a:t>1-2-1 business support </a:t>
            </a:r>
            <a:r>
              <a:rPr lang="en-US" sz="1600" dirty="0">
                <a:solidFill>
                  <a:srgbClr val="000000"/>
                </a:solidFill>
                <a:latin typeface="Bahnschrift Light" panose="020B0502040204020203" pitchFamily="34" charset="0"/>
              </a:rPr>
              <a:t>​</a:t>
            </a:r>
          </a:p>
          <a:p>
            <a:pPr fontAlgn="base"/>
            <a:r>
              <a:rPr lang="en-GB" sz="1600" dirty="0">
                <a:solidFill>
                  <a:srgbClr val="000000"/>
                </a:solidFill>
                <a:latin typeface="Bahnschrift Light" panose="020B0502040204020203" pitchFamily="34" charset="0"/>
              </a:rPr>
              <a:t>​</a:t>
            </a:r>
          </a:p>
        </p:txBody>
      </p:sp>
      <p:pic>
        <p:nvPicPr>
          <p:cNvPr id="7" name="Picture 6" descr="Logo&#10;&#10;Description automatically generated">
            <a:extLst>
              <a:ext uri="{FF2B5EF4-FFF2-40B4-BE49-F238E27FC236}">
                <a16:creationId xmlns:a16="http://schemas.microsoft.com/office/drawing/2014/main" id="{7BFDA96F-8F7F-4384-B9DE-72E2B94B13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891" y="120314"/>
            <a:ext cx="1151021" cy="1151021"/>
          </a:xfrm>
          <a:prstGeom prst="rect">
            <a:avLst/>
          </a:prstGeom>
        </p:spPr>
      </p:pic>
    </p:spTree>
    <p:extLst>
      <p:ext uri="{BB962C8B-B14F-4D97-AF65-F5344CB8AC3E}">
        <p14:creationId xmlns:p14="http://schemas.microsoft.com/office/powerpoint/2010/main" val="245533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book&#10;&#10;Description automatically generated with low confidence">
            <a:extLst>
              <a:ext uri="{FF2B5EF4-FFF2-40B4-BE49-F238E27FC236}">
                <a16:creationId xmlns:a16="http://schemas.microsoft.com/office/drawing/2014/main" id="{69570AF7-3559-464B-A7D9-7ACCC13828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pic>
        <p:nvPicPr>
          <p:cNvPr id="9" name="Picture 8" descr="Logo&#10;&#10;Description automatically generated">
            <a:extLst>
              <a:ext uri="{FF2B5EF4-FFF2-40B4-BE49-F238E27FC236}">
                <a16:creationId xmlns:a16="http://schemas.microsoft.com/office/drawing/2014/main" id="{D4C66EBF-C0F5-4201-9541-D6DC7BE7C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891" y="120314"/>
            <a:ext cx="1151021" cy="1151021"/>
          </a:xfrm>
          <a:prstGeom prst="rect">
            <a:avLst/>
          </a:prstGeom>
        </p:spPr>
      </p:pic>
      <p:sp>
        <p:nvSpPr>
          <p:cNvPr id="13" name="TextBox 12">
            <a:extLst>
              <a:ext uri="{FF2B5EF4-FFF2-40B4-BE49-F238E27FC236}">
                <a16:creationId xmlns:a16="http://schemas.microsoft.com/office/drawing/2014/main" id="{2F39E5E5-774E-41EB-9044-8B4205950150}"/>
              </a:ext>
            </a:extLst>
          </p:cNvPr>
          <p:cNvSpPr txBox="1"/>
          <p:nvPr/>
        </p:nvSpPr>
        <p:spPr>
          <a:xfrm>
            <a:off x="3817029" y="5624923"/>
            <a:ext cx="4385651"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Hospitality</a:t>
            </a:r>
            <a:r>
              <a:rPr lang="en-US" sz="2800" b="1" dirty="0">
                <a:solidFill>
                  <a:srgbClr val="47ADC7"/>
                </a:solidFill>
                <a:latin typeface="Bahnschrift Light" panose="020B0502040204020203" pitchFamily="34" charset="0"/>
              </a:rPr>
              <a:t> &amp; Food Service</a:t>
            </a:r>
            <a:endParaRPr lang="en-GB" sz="2000" dirty="0">
              <a:solidFill>
                <a:schemeClr val="tx1">
                  <a:lumMod val="65000"/>
                  <a:lumOff val="35000"/>
                </a:schemeClr>
              </a:solidFill>
              <a:latin typeface="Bahnschrift" panose="020B0502040204020203" pitchFamily="34" charset="0"/>
            </a:endParaRPr>
          </a:p>
        </p:txBody>
      </p:sp>
      <p:grpSp>
        <p:nvGrpSpPr>
          <p:cNvPr id="7" name="Group 6">
            <a:extLst>
              <a:ext uri="{FF2B5EF4-FFF2-40B4-BE49-F238E27FC236}">
                <a16:creationId xmlns:a16="http://schemas.microsoft.com/office/drawing/2014/main" id="{075C2C96-1CC4-427F-9654-2A70DBD94B24}"/>
              </a:ext>
            </a:extLst>
          </p:cNvPr>
          <p:cNvGrpSpPr/>
          <p:nvPr/>
        </p:nvGrpSpPr>
        <p:grpSpPr>
          <a:xfrm>
            <a:off x="908745" y="600951"/>
            <a:ext cx="8863052" cy="2243993"/>
            <a:chOff x="908745" y="600951"/>
            <a:chExt cx="8863052" cy="2243993"/>
          </a:xfrm>
        </p:grpSpPr>
        <p:pic>
          <p:nvPicPr>
            <p:cNvPr id="5" name="Picture 4" descr="A picture containing mountain, outdoor, clouds&#10;&#10;Description automatically generated">
              <a:extLst>
                <a:ext uri="{FF2B5EF4-FFF2-40B4-BE49-F238E27FC236}">
                  <a16:creationId xmlns:a16="http://schemas.microsoft.com/office/drawing/2014/main" id="{1E821BF5-C28B-4812-8C47-195FCAD0A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745" y="600951"/>
              <a:ext cx="8863052" cy="2243993"/>
            </a:xfrm>
            <a:prstGeom prst="rect">
              <a:avLst/>
            </a:prstGeom>
          </p:spPr>
        </p:pic>
        <p:sp>
          <p:nvSpPr>
            <p:cNvPr id="15" name="TextBox 14">
              <a:extLst>
                <a:ext uri="{FF2B5EF4-FFF2-40B4-BE49-F238E27FC236}">
                  <a16:creationId xmlns:a16="http://schemas.microsoft.com/office/drawing/2014/main" id="{387BAE24-C646-46ED-A438-AC05ABB393C1}"/>
                </a:ext>
              </a:extLst>
            </p:cNvPr>
            <p:cNvSpPr txBox="1"/>
            <p:nvPr/>
          </p:nvSpPr>
          <p:spPr>
            <a:xfrm>
              <a:off x="1242709" y="1184338"/>
              <a:ext cx="8351667" cy="1077218"/>
            </a:xfrm>
            <a:prstGeom prst="rect">
              <a:avLst/>
            </a:prstGeom>
            <a:noFill/>
          </p:spPr>
          <p:txBody>
            <a:bodyPr wrap="square">
              <a:spAutoFit/>
            </a:bodyPr>
            <a:lstStyle/>
            <a:p>
              <a:r>
                <a:rPr lang="en-GB" sz="3200" dirty="0">
                  <a:latin typeface="Impact" panose="020B0806030902050204" pitchFamily="34" charset="0"/>
                </a:rPr>
                <a:t>Food waste currently cost Scottish Hospitality Businesses £215m p.a.</a:t>
              </a:r>
            </a:p>
          </p:txBody>
        </p:sp>
      </p:grpSp>
      <p:grpSp>
        <p:nvGrpSpPr>
          <p:cNvPr id="22" name="Group 21">
            <a:extLst>
              <a:ext uri="{FF2B5EF4-FFF2-40B4-BE49-F238E27FC236}">
                <a16:creationId xmlns:a16="http://schemas.microsoft.com/office/drawing/2014/main" id="{4A0D177B-A94F-4F08-8E64-769335E14FCC}"/>
              </a:ext>
            </a:extLst>
          </p:cNvPr>
          <p:cNvGrpSpPr/>
          <p:nvPr/>
        </p:nvGrpSpPr>
        <p:grpSpPr>
          <a:xfrm>
            <a:off x="1980089" y="952416"/>
            <a:ext cx="5826254" cy="2764695"/>
            <a:chOff x="2017494" y="1018575"/>
            <a:chExt cx="5826254" cy="2764695"/>
          </a:xfrm>
        </p:grpSpPr>
        <p:pic>
          <p:nvPicPr>
            <p:cNvPr id="20" name="Picture 19">
              <a:extLst>
                <a:ext uri="{FF2B5EF4-FFF2-40B4-BE49-F238E27FC236}">
                  <a16:creationId xmlns:a16="http://schemas.microsoft.com/office/drawing/2014/main" id="{ED81F74E-B36B-4B61-89B6-1D6B699FF0F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81295">
              <a:off x="2017494" y="1018575"/>
              <a:ext cx="5826254" cy="2764695"/>
            </a:xfrm>
            <a:prstGeom prst="rect">
              <a:avLst/>
            </a:prstGeom>
          </p:spPr>
        </p:pic>
        <p:sp>
          <p:nvSpPr>
            <p:cNvPr id="21" name="TextBox 20">
              <a:extLst>
                <a:ext uri="{FF2B5EF4-FFF2-40B4-BE49-F238E27FC236}">
                  <a16:creationId xmlns:a16="http://schemas.microsoft.com/office/drawing/2014/main" id="{E973A4DE-CD92-4569-AE29-D72407EA1D8A}"/>
                </a:ext>
              </a:extLst>
            </p:cNvPr>
            <p:cNvSpPr txBox="1"/>
            <p:nvPr/>
          </p:nvSpPr>
          <p:spPr>
            <a:xfrm rot="20231746">
              <a:off x="2156488" y="1400080"/>
              <a:ext cx="5397789" cy="1938992"/>
            </a:xfrm>
            <a:prstGeom prst="rect">
              <a:avLst/>
            </a:prstGeom>
            <a:noFill/>
          </p:spPr>
          <p:txBody>
            <a:bodyPr wrap="square">
              <a:spAutoFit/>
            </a:bodyPr>
            <a:lstStyle/>
            <a:p>
              <a:pPr algn="ctr"/>
              <a:r>
                <a:rPr lang="en-US" sz="4000" dirty="0">
                  <a:solidFill>
                    <a:schemeClr val="bg1"/>
                  </a:solidFill>
                  <a:latin typeface="Impact" panose="020B0806030902050204" pitchFamily="34" charset="0"/>
                </a:rPr>
                <a:t>Filling just one wheelie bin every week costs £12,500 p.a. </a:t>
              </a:r>
            </a:p>
          </p:txBody>
        </p:sp>
      </p:grpSp>
      <p:grpSp>
        <p:nvGrpSpPr>
          <p:cNvPr id="29" name="Group 28">
            <a:extLst>
              <a:ext uri="{FF2B5EF4-FFF2-40B4-BE49-F238E27FC236}">
                <a16:creationId xmlns:a16="http://schemas.microsoft.com/office/drawing/2014/main" id="{0D7F7053-13F6-4965-9DBB-FB8CB8C6083D}"/>
              </a:ext>
            </a:extLst>
          </p:cNvPr>
          <p:cNvGrpSpPr/>
          <p:nvPr/>
        </p:nvGrpSpPr>
        <p:grpSpPr>
          <a:xfrm>
            <a:off x="6281620" y="2508677"/>
            <a:ext cx="5249404" cy="2589829"/>
            <a:chOff x="6281620" y="2508677"/>
            <a:chExt cx="5249404" cy="2589829"/>
          </a:xfrm>
        </p:grpSpPr>
        <p:pic>
          <p:nvPicPr>
            <p:cNvPr id="24" name="Picture 23" descr="A picture containing mountain, outdoor, clouds&#10;&#10;Description automatically generated">
              <a:extLst>
                <a:ext uri="{FF2B5EF4-FFF2-40B4-BE49-F238E27FC236}">
                  <a16:creationId xmlns:a16="http://schemas.microsoft.com/office/drawing/2014/main" id="{A2D969C0-D74A-4105-9D86-2CF99BCBC2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36331">
              <a:off x="6281620" y="2508677"/>
              <a:ext cx="5249404" cy="2589829"/>
            </a:xfrm>
            <a:prstGeom prst="rect">
              <a:avLst/>
            </a:prstGeom>
          </p:spPr>
        </p:pic>
        <p:sp>
          <p:nvSpPr>
            <p:cNvPr id="25" name="TextBox 24">
              <a:extLst>
                <a:ext uri="{FF2B5EF4-FFF2-40B4-BE49-F238E27FC236}">
                  <a16:creationId xmlns:a16="http://schemas.microsoft.com/office/drawing/2014/main" id="{884A97A3-DBA2-4472-8F2B-19E03FE8B290}"/>
                </a:ext>
              </a:extLst>
            </p:cNvPr>
            <p:cNvSpPr txBox="1"/>
            <p:nvPr/>
          </p:nvSpPr>
          <p:spPr>
            <a:xfrm rot="1836331">
              <a:off x="6523941" y="3109069"/>
              <a:ext cx="4580559" cy="1569660"/>
            </a:xfrm>
            <a:prstGeom prst="rect">
              <a:avLst/>
            </a:prstGeom>
            <a:noFill/>
          </p:spPr>
          <p:txBody>
            <a:bodyPr wrap="square">
              <a:spAutoFit/>
            </a:bodyPr>
            <a:lstStyle/>
            <a:p>
              <a:r>
                <a:rPr lang="en-US" sz="3200" dirty="0">
                  <a:latin typeface="Impact" panose="020B0806030902050204" pitchFamily="34" charset="0"/>
                </a:rPr>
                <a:t>Every dish prepared, creates £1 worth of food waste</a:t>
              </a:r>
            </a:p>
          </p:txBody>
        </p:sp>
      </p:grpSp>
      <p:grpSp>
        <p:nvGrpSpPr>
          <p:cNvPr id="28" name="Group 27">
            <a:extLst>
              <a:ext uri="{FF2B5EF4-FFF2-40B4-BE49-F238E27FC236}">
                <a16:creationId xmlns:a16="http://schemas.microsoft.com/office/drawing/2014/main" id="{D9EA6967-77A7-4EAE-B450-17279AD903C8}"/>
              </a:ext>
            </a:extLst>
          </p:cNvPr>
          <p:cNvGrpSpPr/>
          <p:nvPr/>
        </p:nvGrpSpPr>
        <p:grpSpPr>
          <a:xfrm>
            <a:off x="1971407" y="1499746"/>
            <a:ext cx="7711679" cy="3659373"/>
            <a:chOff x="2456753" y="906881"/>
            <a:chExt cx="7711679" cy="3659373"/>
          </a:xfrm>
        </p:grpSpPr>
        <p:pic>
          <p:nvPicPr>
            <p:cNvPr id="26" name="Picture 25">
              <a:extLst>
                <a:ext uri="{FF2B5EF4-FFF2-40B4-BE49-F238E27FC236}">
                  <a16:creationId xmlns:a16="http://schemas.microsoft.com/office/drawing/2014/main" id="{71845B59-49B0-4103-B6D4-4E5E3E64E9D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396200">
              <a:off x="2456753" y="906881"/>
              <a:ext cx="7711679" cy="3659373"/>
            </a:xfrm>
            <a:prstGeom prst="rect">
              <a:avLst/>
            </a:prstGeom>
          </p:spPr>
        </p:pic>
        <p:sp>
          <p:nvSpPr>
            <p:cNvPr id="27" name="TextBox 26">
              <a:extLst>
                <a:ext uri="{FF2B5EF4-FFF2-40B4-BE49-F238E27FC236}">
                  <a16:creationId xmlns:a16="http://schemas.microsoft.com/office/drawing/2014/main" id="{3623DBDA-97C5-4FF5-A9A7-53D82C4CF1CD}"/>
                </a:ext>
              </a:extLst>
            </p:cNvPr>
            <p:cNvSpPr txBox="1"/>
            <p:nvPr/>
          </p:nvSpPr>
          <p:spPr>
            <a:xfrm rot="21555407">
              <a:off x="2758954" y="1875278"/>
              <a:ext cx="7144560" cy="1692771"/>
            </a:xfrm>
            <a:prstGeom prst="rect">
              <a:avLst/>
            </a:prstGeom>
            <a:noFill/>
          </p:spPr>
          <p:txBody>
            <a:bodyPr wrap="square">
              <a:spAutoFit/>
            </a:bodyPr>
            <a:lstStyle/>
            <a:p>
              <a:pPr algn="ctr"/>
              <a:r>
                <a:rPr lang="en-US" sz="6000" dirty="0">
                  <a:solidFill>
                    <a:schemeClr val="bg1"/>
                  </a:solidFill>
                  <a:latin typeface="Impact" panose="020B0806030902050204" pitchFamily="34" charset="0"/>
                </a:rPr>
                <a:t>1 in 6 meals </a:t>
              </a:r>
            </a:p>
            <a:p>
              <a:pPr algn="ctr"/>
              <a:r>
                <a:rPr lang="en-US" sz="4400" dirty="0">
                  <a:solidFill>
                    <a:schemeClr val="bg1"/>
                  </a:solidFill>
                  <a:latin typeface="Impact" panose="020B0806030902050204" pitchFamily="34" charset="0"/>
                </a:rPr>
                <a:t>served ends up going to waste</a:t>
              </a:r>
            </a:p>
          </p:txBody>
        </p:sp>
      </p:grpSp>
    </p:spTree>
    <p:extLst>
      <p:ext uri="{BB962C8B-B14F-4D97-AF65-F5344CB8AC3E}">
        <p14:creationId xmlns:p14="http://schemas.microsoft.com/office/powerpoint/2010/main" val="41522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009CF5-E905-4665-91F1-051C2B150EF4}"/>
              </a:ext>
            </a:extLst>
          </p:cNvPr>
          <p:cNvSpPr txBox="1"/>
          <p:nvPr/>
        </p:nvSpPr>
        <p:spPr>
          <a:xfrm>
            <a:off x="3870191" y="338022"/>
            <a:ext cx="4385651" cy="523220"/>
          </a:xfrm>
          <a:prstGeom prst="rect">
            <a:avLst/>
          </a:prstGeom>
          <a:noFill/>
        </p:spPr>
        <p:txBody>
          <a:bodyPr wrap="square" rtlCol="0">
            <a:spAutoFit/>
          </a:bodyPr>
          <a:lstStyle/>
          <a:p>
            <a:r>
              <a:rPr lang="en-US" sz="2800" b="1" dirty="0">
                <a:solidFill>
                  <a:schemeClr val="tx1">
                    <a:lumMod val="65000"/>
                    <a:lumOff val="35000"/>
                  </a:schemeClr>
                </a:solidFill>
                <a:latin typeface="Bahnschrift Light" panose="020B0502040204020203" pitchFamily="34" charset="0"/>
              </a:rPr>
              <a:t>Hospitality</a:t>
            </a:r>
            <a:r>
              <a:rPr lang="en-US" sz="2800" b="1" dirty="0">
                <a:solidFill>
                  <a:srgbClr val="47ADC7"/>
                </a:solidFill>
                <a:latin typeface="Bahnschrift Light" panose="020B0502040204020203" pitchFamily="34" charset="0"/>
              </a:rPr>
              <a:t> &amp; Food Service</a:t>
            </a:r>
            <a:endParaRPr lang="en-GB" sz="2000" dirty="0">
              <a:solidFill>
                <a:schemeClr val="tx1">
                  <a:lumMod val="65000"/>
                  <a:lumOff val="35000"/>
                </a:schemeClr>
              </a:solidFill>
              <a:latin typeface="Bahnschrift" panose="020B0502040204020203" pitchFamily="34" charset="0"/>
            </a:endParaRPr>
          </a:p>
        </p:txBody>
      </p:sp>
      <p:pic>
        <p:nvPicPr>
          <p:cNvPr id="6" name="Picture 5">
            <a:extLst>
              <a:ext uri="{FF2B5EF4-FFF2-40B4-BE49-F238E27FC236}">
                <a16:creationId xmlns:a16="http://schemas.microsoft.com/office/drawing/2014/main" id="{9BF39DC1-D2A4-4849-863E-2E7FA48CAE7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7750" y="1553859"/>
            <a:ext cx="5127584" cy="4813511"/>
          </a:xfrm>
          <a:prstGeom prst="rect">
            <a:avLst/>
          </a:prstGeom>
        </p:spPr>
      </p:pic>
      <p:pic>
        <p:nvPicPr>
          <p:cNvPr id="7" name="Picture 6">
            <a:extLst>
              <a:ext uri="{FF2B5EF4-FFF2-40B4-BE49-F238E27FC236}">
                <a16:creationId xmlns:a16="http://schemas.microsoft.com/office/drawing/2014/main" id="{9B362C29-A963-4375-BEDA-8D93DAF4E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672" y="1553858"/>
            <a:ext cx="5406773" cy="481351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1C9FDD1-96A4-47D7-82F0-37EB5818A726}"/>
              </a:ext>
            </a:extLst>
          </p:cNvPr>
          <p:cNvSpPr txBox="1"/>
          <p:nvPr/>
        </p:nvSpPr>
        <p:spPr>
          <a:xfrm>
            <a:off x="1459578" y="3421550"/>
            <a:ext cx="914400" cy="707886"/>
          </a:xfrm>
          <a:prstGeom prst="rect">
            <a:avLst/>
          </a:prstGeom>
          <a:noFill/>
        </p:spPr>
        <p:txBody>
          <a:bodyPr wrap="square" rtlCol="0">
            <a:spAutoFit/>
          </a:bodyPr>
          <a:lstStyle/>
          <a:p>
            <a:r>
              <a:rPr lang="en-GB" sz="2000" b="1">
                <a:latin typeface="Myanmar Text" panose="020B0502040204020203" pitchFamily="34" charset="0"/>
                <a:cs typeface="Myanmar Text" panose="020B0502040204020203" pitchFamily="34" charset="0"/>
              </a:rPr>
              <a:t>Prep 45%</a:t>
            </a:r>
          </a:p>
        </p:txBody>
      </p:sp>
      <p:sp>
        <p:nvSpPr>
          <p:cNvPr id="9" name="TextBox 8">
            <a:extLst>
              <a:ext uri="{FF2B5EF4-FFF2-40B4-BE49-F238E27FC236}">
                <a16:creationId xmlns:a16="http://schemas.microsoft.com/office/drawing/2014/main" id="{52594077-3C9F-4995-BEA5-7B5FD3337777}"/>
              </a:ext>
            </a:extLst>
          </p:cNvPr>
          <p:cNvSpPr txBox="1"/>
          <p:nvPr/>
        </p:nvSpPr>
        <p:spPr>
          <a:xfrm>
            <a:off x="3765630" y="2959323"/>
            <a:ext cx="914400" cy="707886"/>
          </a:xfrm>
          <a:prstGeom prst="rect">
            <a:avLst/>
          </a:prstGeom>
          <a:noFill/>
        </p:spPr>
        <p:txBody>
          <a:bodyPr wrap="square" rtlCol="0">
            <a:spAutoFit/>
          </a:bodyPr>
          <a:lstStyle/>
          <a:p>
            <a:r>
              <a:rPr lang="en-GB" sz="2000" b="1">
                <a:latin typeface="Myanmar Text" panose="020B0502040204020203" pitchFamily="34" charset="0"/>
                <a:cs typeface="Myanmar Text" panose="020B0502040204020203" pitchFamily="34" charset="0"/>
              </a:rPr>
              <a:t>Plates 34%</a:t>
            </a:r>
          </a:p>
        </p:txBody>
      </p:sp>
      <p:sp>
        <p:nvSpPr>
          <p:cNvPr id="10" name="TextBox 9">
            <a:extLst>
              <a:ext uri="{FF2B5EF4-FFF2-40B4-BE49-F238E27FC236}">
                <a16:creationId xmlns:a16="http://schemas.microsoft.com/office/drawing/2014/main" id="{75560AB0-F1DE-4382-AE23-2B1A019E0605}"/>
              </a:ext>
            </a:extLst>
          </p:cNvPr>
          <p:cNvSpPr txBox="1"/>
          <p:nvPr/>
        </p:nvSpPr>
        <p:spPr>
          <a:xfrm>
            <a:off x="3017476" y="5060641"/>
            <a:ext cx="1263507" cy="707886"/>
          </a:xfrm>
          <a:prstGeom prst="rect">
            <a:avLst/>
          </a:prstGeom>
          <a:noFill/>
        </p:spPr>
        <p:txBody>
          <a:bodyPr wrap="square" rtlCol="0">
            <a:spAutoFit/>
          </a:bodyPr>
          <a:lstStyle/>
          <a:p>
            <a:r>
              <a:rPr lang="en-GB" sz="2000" b="1">
                <a:latin typeface="Myanmar Text" panose="020B0502040204020203" pitchFamily="34" charset="0"/>
                <a:cs typeface="Myanmar Text" panose="020B0502040204020203" pitchFamily="34" charset="0"/>
              </a:rPr>
              <a:t>Spoilage 21%</a:t>
            </a:r>
          </a:p>
        </p:txBody>
      </p:sp>
      <p:sp>
        <p:nvSpPr>
          <p:cNvPr id="11" name="TextBox 10">
            <a:extLst>
              <a:ext uri="{FF2B5EF4-FFF2-40B4-BE49-F238E27FC236}">
                <a16:creationId xmlns:a16="http://schemas.microsoft.com/office/drawing/2014/main" id="{198466F5-480C-409A-A382-8FCE2C18E24D}"/>
              </a:ext>
            </a:extLst>
          </p:cNvPr>
          <p:cNvSpPr txBox="1"/>
          <p:nvPr/>
        </p:nvSpPr>
        <p:spPr>
          <a:xfrm>
            <a:off x="6259556" y="1553858"/>
            <a:ext cx="5800364" cy="5201424"/>
          </a:xfrm>
          <a:prstGeom prst="rect">
            <a:avLst/>
          </a:prstGeom>
          <a:noFill/>
        </p:spPr>
        <p:txBody>
          <a:bodyPr wrap="square" rtlCol="0">
            <a:spAutoFit/>
          </a:bodyPr>
          <a:lstStyle/>
          <a:p>
            <a:r>
              <a:rPr lang="en-GB" sz="2000" b="1" dirty="0">
                <a:solidFill>
                  <a:schemeClr val="tx1">
                    <a:lumMod val="65000"/>
                    <a:lumOff val="35000"/>
                  </a:schemeClr>
                </a:solidFill>
                <a:latin typeface="Bahnschrift Light" panose="020B0502040204020203" pitchFamily="34" charset="0"/>
              </a:rPr>
              <a:t>Food preparation</a:t>
            </a:r>
          </a:p>
          <a:p>
            <a:endParaRPr lang="en-GB" sz="300" b="1" dirty="0">
              <a:solidFill>
                <a:schemeClr val="tx1">
                  <a:lumMod val="65000"/>
                  <a:lumOff val="35000"/>
                </a:schemeClr>
              </a:solidFill>
              <a:latin typeface="Bahnschrift Light" panose="020B0502040204020203" pitchFamily="34" charset="0"/>
            </a:endParaRPr>
          </a:p>
          <a:p>
            <a:r>
              <a:rPr lang="en-GB" sz="1600" dirty="0">
                <a:solidFill>
                  <a:schemeClr val="tx1">
                    <a:lumMod val="65000"/>
                    <a:lumOff val="35000"/>
                  </a:schemeClr>
                </a:solidFill>
                <a:latin typeface="Bahnschrift Light" panose="020B0502040204020203" pitchFamily="34" charset="0"/>
              </a:rPr>
              <a:t>Examples are vegetable peelings, excess meat parts, and eggshells.  Get creative with trimmings and excess to make pates, soups and stocks.</a:t>
            </a:r>
          </a:p>
          <a:p>
            <a:endParaRPr lang="en-GB" sz="1600" dirty="0">
              <a:solidFill>
                <a:schemeClr val="tx1">
                  <a:lumMod val="65000"/>
                  <a:lumOff val="35000"/>
                </a:schemeClr>
              </a:solidFill>
              <a:latin typeface="Bahnschrift Light" panose="020B0502040204020203" pitchFamily="34" charset="0"/>
            </a:endParaRPr>
          </a:p>
          <a:p>
            <a:r>
              <a:rPr lang="en-GB" sz="2000" b="1" dirty="0">
                <a:solidFill>
                  <a:schemeClr val="tx1">
                    <a:lumMod val="65000"/>
                    <a:lumOff val="35000"/>
                  </a:schemeClr>
                </a:solidFill>
                <a:latin typeface="Bahnschrift Light" panose="020B0502040204020203" pitchFamily="34" charset="0"/>
              </a:rPr>
              <a:t>Customer plates</a:t>
            </a:r>
          </a:p>
          <a:p>
            <a:endParaRPr lang="en-GB" sz="300" b="1" dirty="0">
              <a:solidFill>
                <a:schemeClr val="tx1">
                  <a:lumMod val="65000"/>
                  <a:lumOff val="35000"/>
                </a:schemeClr>
              </a:solidFill>
              <a:latin typeface="Bahnschrift Light" panose="020B0502040204020203" pitchFamily="34" charset="0"/>
            </a:endParaRPr>
          </a:p>
          <a:p>
            <a:r>
              <a:rPr lang="en-GB" sz="1600" dirty="0">
                <a:solidFill>
                  <a:schemeClr val="tx1">
                    <a:lumMod val="65000"/>
                    <a:lumOff val="35000"/>
                  </a:schemeClr>
                </a:solidFill>
                <a:latin typeface="Bahnschrift Light" panose="020B0502040204020203" pitchFamily="34" charset="0"/>
              </a:rPr>
              <a:t>Although you can’t control how much your customers leave behind, you can apply portion control.</a:t>
            </a:r>
          </a:p>
          <a:p>
            <a:endParaRPr lang="en-GB" sz="1600" dirty="0">
              <a:solidFill>
                <a:schemeClr val="tx1">
                  <a:lumMod val="65000"/>
                  <a:lumOff val="35000"/>
                </a:schemeClr>
              </a:solidFill>
              <a:latin typeface="Bahnschrift Light" panose="020B0502040204020203" pitchFamily="34" charset="0"/>
            </a:endParaRPr>
          </a:p>
          <a:p>
            <a:r>
              <a:rPr lang="en-GB" sz="1600" dirty="0">
                <a:solidFill>
                  <a:schemeClr val="tx1">
                    <a:lumMod val="65000"/>
                    <a:lumOff val="35000"/>
                  </a:schemeClr>
                </a:solidFill>
                <a:latin typeface="Bahnschrift Light" panose="020B0502040204020203" pitchFamily="34" charset="0"/>
              </a:rPr>
              <a:t>Even using smaller plates can help! Or you can start using a doggy bag scheme, encouraging your customers to take home leftovers.</a:t>
            </a:r>
          </a:p>
          <a:p>
            <a:r>
              <a:rPr lang="en-GB" sz="600" b="1" dirty="0">
                <a:solidFill>
                  <a:schemeClr val="tx1">
                    <a:lumMod val="65000"/>
                    <a:lumOff val="35000"/>
                  </a:schemeClr>
                </a:solidFill>
                <a:latin typeface="Bahnschrift Light" panose="020B0502040204020203" pitchFamily="34" charset="0"/>
              </a:rPr>
              <a:t> </a:t>
            </a:r>
          </a:p>
          <a:p>
            <a:r>
              <a:rPr lang="en-GB" sz="2000" b="1" dirty="0">
                <a:solidFill>
                  <a:schemeClr val="tx1">
                    <a:lumMod val="65000"/>
                    <a:lumOff val="35000"/>
                  </a:schemeClr>
                </a:solidFill>
                <a:latin typeface="Bahnschrift Light" panose="020B0502040204020203" pitchFamily="34" charset="0"/>
              </a:rPr>
              <a:t>Spoilage</a:t>
            </a:r>
          </a:p>
          <a:p>
            <a:endParaRPr lang="en-GB" sz="300" b="1" dirty="0">
              <a:solidFill>
                <a:schemeClr val="tx1">
                  <a:lumMod val="65000"/>
                  <a:lumOff val="35000"/>
                </a:schemeClr>
              </a:solidFill>
              <a:latin typeface="Bahnschrift Light" panose="020B0502040204020203" pitchFamily="34" charset="0"/>
            </a:endParaRPr>
          </a:p>
          <a:p>
            <a:r>
              <a:rPr lang="en-GB" sz="1600" dirty="0">
                <a:solidFill>
                  <a:schemeClr val="tx1">
                    <a:lumMod val="65000"/>
                    <a:lumOff val="35000"/>
                  </a:schemeClr>
                </a:solidFill>
                <a:latin typeface="Bahnschrift Light" panose="020B0502040204020203" pitchFamily="34" charset="0"/>
              </a:rPr>
              <a:t>It may seem cost effective to buy in bulk, but perishable items can spoil quickly, costing you (and the environment) more in the long run.</a:t>
            </a:r>
          </a:p>
          <a:p>
            <a:endParaRPr lang="en-GB" sz="1600" dirty="0">
              <a:solidFill>
                <a:schemeClr val="tx1">
                  <a:lumMod val="65000"/>
                  <a:lumOff val="35000"/>
                </a:schemeClr>
              </a:solidFill>
              <a:latin typeface="Bahnschrift Light" panose="020B0502040204020203" pitchFamily="34" charset="0"/>
            </a:endParaRPr>
          </a:p>
          <a:p>
            <a:r>
              <a:rPr lang="en-GB" sz="1600" dirty="0">
                <a:solidFill>
                  <a:schemeClr val="tx1">
                    <a:lumMod val="65000"/>
                    <a:lumOff val="35000"/>
                  </a:schemeClr>
                </a:solidFill>
                <a:latin typeface="Bahnschrift Light" panose="020B0502040204020203" pitchFamily="34" charset="0"/>
              </a:rPr>
              <a:t>Cross-contamination can also occur as a result of poor storage and preparation practices.</a:t>
            </a:r>
          </a:p>
        </p:txBody>
      </p:sp>
      <p:sp>
        <p:nvSpPr>
          <p:cNvPr id="12" name="TextBox 11">
            <a:extLst>
              <a:ext uri="{FF2B5EF4-FFF2-40B4-BE49-F238E27FC236}">
                <a16:creationId xmlns:a16="http://schemas.microsoft.com/office/drawing/2014/main" id="{BCB5DA56-3F5F-4A11-B4C3-56A25720504C}"/>
              </a:ext>
            </a:extLst>
          </p:cNvPr>
          <p:cNvSpPr txBox="1"/>
          <p:nvPr/>
        </p:nvSpPr>
        <p:spPr>
          <a:xfrm>
            <a:off x="4185168" y="1005877"/>
            <a:ext cx="3755696" cy="400110"/>
          </a:xfrm>
          <a:prstGeom prst="rect">
            <a:avLst/>
          </a:prstGeom>
          <a:noFill/>
        </p:spPr>
        <p:txBody>
          <a:bodyPr wrap="square" rtlCol="0">
            <a:spAutoFit/>
          </a:bodyPr>
          <a:lstStyle/>
          <a:p>
            <a:r>
              <a:rPr lang="en-US" sz="2000" b="1" dirty="0">
                <a:solidFill>
                  <a:schemeClr val="tx1">
                    <a:lumMod val="65000"/>
                    <a:lumOff val="35000"/>
                  </a:schemeClr>
                </a:solidFill>
                <a:latin typeface="Bahnschrift Light" panose="020B0502040204020203" pitchFamily="34" charset="0"/>
              </a:rPr>
              <a:t>Where does food waste occur?</a:t>
            </a:r>
            <a:endParaRPr lang="en-GB" sz="1600" dirty="0">
              <a:solidFill>
                <a:schemeClr val="tx1">
                  <a:lumMod val="65000"/>
                  <a:lumOff val="35000"/>
                </a:schemeClr>
              </a:solidFill>
              <a:latin typeface="Bahnschrift" panose="020B0502040204020203" pitchFamily="34" charset="0"/>
            </a:endParaRPr>
          </a:p>
        </p:txBody>
      </p:sp>
    </p:spTree>
    <p:extLst>
      <p:ext uri="{BB962C8B-B14F-4D97-AF65-F5344CB8AC3E}">
        <p14:creationId xmlns:p14="http://schemas.microsoft.com/office/powerpoint/2010/main" val="153197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3EDF9C5-04DF-472E-807F-338F8C51A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27891" y="120314"/>
            <a:ext cx="1151021" cy="1151021"/>
          </a:xfrm>
          <a:prstGeom prst="rect">
            <a:avLst/>
          </a:prstGeom>
        </p:spPr>
      </p:pic>
      <p:sp>
        <p:nvSpPr>
          <p:cNvPr id="3" name="Rectangle 2">
            <a:extLst>
              <a:ext uri="{FF2B5EF4-FFF2-40B4-BE49-F238E27FC236}">
                <a16:creationId xmlns:a16="http://schemas.microsoft.com/office/drawing/2014/main" id="{3E28B173-B93F-4823-A947-2986E4511CC2}"/>
              </a:ext>
            </a:extLst>
          </p:cNvPr>
          <p:cNvSpPr/>
          <p:nvPr/>
        </p:nvSpPr>
        <p:spPr>
          <a:xfrm>
            <a:off x="771525" y="2017663"/>
            <a:ext cx="6873459" cy="4093428"/>
          </a:xfrm>
          <a:prstGeom prst="rect">
            <a:avLst/>
          </a:prstGeom>
        </p:spPr>
        <p:txBody>
          <a:bodyPr wrap="square">
            <a:spAutoFit/>
          </a:bodyPr>
          <a:lstStyle/>
          <a:p>
            <a:pPr marL="342900" indent="-342900">
              <a:buFont typeface="Arial" panose="020B0604020202020204" pitchFamily="34" charset="0"/>
              <a:buChar char="•"/>
            </a:pPr>
            <a:r>
              <a:rPr lang="en-US" sz="2000" dirty="0">
                <a:latin typeface="Bahnschrift Light" panose="020B0502040204020203" pitchFamily="34" charset="0"/>
                <a:cs typeface="Myanmar Text" panose="020B0502040204020203" pitchFamily="34" charset="0"/>
              </a:rPr>
              <a:t>Measuring and monitoring your waste isn’t difficult</a:t>
            </a:r>
          </a:p>
          <a:p>
            <a:endParaRPr lang="en-US" sz="2000" dirty="0">
              <a:latin typeface="Bahnschrift Light" panose="020B0502040204020203" pitchFamily="34" charset="0"/>
              <a:cs typeface="Myanmar Tex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cs typeface="Myanmar Text" panose="020B0502040204020203" pitchFamily="34" charset="0"/>
              </a:rPr>
              <a:t>Decide what information you need then you put in place a system that will collect the data</a:t>
            </a:r>
          </a:p>
          <a:p>
            <a:pPr marL="342900" indent="-342900">
              <a:buFont typeface="Arial" panose="020B0604020202020204" pitchFamily="34" charset="0"/>
              <a:buChar char="•"/>
            </a:pPr>
            <a:endParaRPr lang="en-US" sz="2000" dirty="0">
              <a:latin typeface="Bahnschrift Light" panose="020B0502040204020203" pitchFamily="34" charset="0"/>
              <a:cs typeface="Myanmar Text" panose="020B0502040204020203" pitchFamily="34" charset="0"/>
            </a:endParaRPr>
          </a:p>
          <a:p>
            <a:pPr marL="342900" indent="-342900">
              <a:buFont typeface="Arial" panose="020B0604020202020204" pitchFamily="34" charset="0"/>
              <a:buChar char="•"/>
            </a:pPr>
            <a:r>
              <a:rPr lang="en-US" sz="2000" dirty="0" err="1">
                <a:latin typeface="Bahnschrift Light" panose="020B0502040204020203" pitchFamily="34" charset="0"/>
                <a:cs typeface="Myanmar Text" panose="020B0502040204020203" pitchFamily="34" charset="0"/>
              </a:rPr>
              <a:t>Analyse</a:t>
            </a:r>
            <a:r>
              <a:rPr lang="en-US" sz="2000" dirty="0">
                <a:latin typeface="Bahnschrift Light" panose="020B0502040204020203" pitchFamily="34" charset="0"/>
                <a:cs typeface="Myanmar Text" panose="020B0502040204020203" pitchFamily="34" charset="0"/>
              </a:rPr>
              <a:t> and evaluate the data - it provides an important baseline measurement and gives you information to make decisions</a:t>
            </a:r>
          </a:p>
          <a:p>
            <a:pPr marL="342900" indent="-342900">
              <a:buFont typeface="Arial" panose="020B0604020202020204" pitchFamily="34" charset="0"/>
              <a:buChar char="•"/>
            </a:pPr>
            <a:endParaRPr lang="en-US" sz="2000" dirty="0">
              <a:latin typeface="Bahnschrift Light" panose="020B0502040204020203" pitchFamily="34" charset="0"/>
              <a:cs typeface="Myanmar Tex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cs typeface="Myanmar Text" panose="020B0502040204020203" pitchFamily="34" charset="0"/>
              </a:rPr>
              <a:t>Continued monitoring will gauge the effectiveness of any actions put in place, and help keep staff motivated</a:t>
            </a:r>
          </a:p>
          <a:p>
            <a:pPr marL="342900" indent="-342900">
              <a:buFont typeface="Arial" panose="020B0604020202020204" pitchFamily="34" charset="0"/>
              <a:buChar char="•"/>
            </a:pPr>
            <a:endParaRPr lang="en-US" sz="2000" dirty="0">
              <a:latin typeface="Bahnschrift Light" panose="020B0502040204020203" pitchFamily="34" charset="0"/>
              <a:cs typeface="Myanmar Text" panose="020B0502040204020203" pitchFamily="34" charset="0"/>
            </a:endParaRPr>
          </a:p>
          <a:p>
            <a:pPr marL="342900" indent="-342900">
              <a:buFont typeface="Arial" panose="020B0604020202020204" pitchFamily="34" charset="0"/>
              <a:buChar char="•"/>
            </a:pPr>
            <a:r>
              <a:rPr lang="en-GB" sz="2000" dirty="0">
                <a:latin typeface="Bahnschrift Light" panose="020B0502040204020203" pitchFamily="34" charset="0"/>
                <a:cs typeface="Myanmar Text" panose="020B0502040204020203" pitchFamily="34" charset="0"/>
              </a:rPr>
              <a:t>Sign up to the TMA commitment</a:t>
            </a:r>
          </a:p>
        </p:txBody>
      </p:sp>
      <p:sp>
        <p:nvSpPr>
          <p:cNvPr id="4" name="Rectangle 3">
            <a:extLst>
              <a:ext uri="{FF2B5EF4-FFF2-40B4-BE49-F238E27FC236}">
                <a16:creationId xmlns:a16="http://schemas.microsoft.com/office/drawing/2014/main" id="{2A72CA5A-CEA6-4894-9290-30F2D33E50F3}"/>
              </a:ext>
            </a:extLst>
          </p:cNvPr>
          <p:cNvSpPr/>
          <p:nvPr/>
        </p:nvSpPr>
        <p:spPr>
          <a:xfrm>
            <a:off x="771525" y="523190"/>
            <a:ext cx="6096000" cy="1200329"/>
          </a:xfrm>
          <a:prstGeom prst="rect">
            <a:avLst/>
          </a:prstGeom>
        </p:spPr>
        <p:txBody>
          <a:bodyPr>
            <a:spAutoFit/>
          </a:bodyPr>
          <a:lstStyle/>
          <a:p>
            <a:r>
              <a:rPr lang="en-US" sz="3600" b="1" dirty="0">
                <a:solidFill>
                  <a:schemeClr val="tx1">
                    <a:lumMod val="65000"/>
                    <a:lumOff val="35000"/>
                  </a:schemeClr>
                </a:solidFill>
                <a:latin typeface="Bahnschrift Light" panose="020B0502040204020203" pitchFamily="34" charset="0"/>
                <a:cs typeface="Myanmar Text" panose="020B0502040204020203" pitchFamily="34" charset="0"/>
              </a:rPr>
              <a:t>Measuring and monitoring – </a:t>
            </a:r>
            <a:r>
              <a:rPr lang="en-US" sz="3600" b="1" dirty="0">
                <a:solidFill>
                  <a:srgbClr val="00A6BF"/>
                </a:solidFill>
                <a:latin typeface="Bahnschrift Light" panose="020B0502040204020203" pitchFamily="34" charset="0"/>
                <a:cs typeface="Myanmar Text" panose="020B0502040204020203" pitchFamily="34" charset="0"/>
              </a:rPr>
              <a:t>Target, Measure, Act</a:t>
            </a:r>
            <a:endParaRPr lang="en-GB" sz="3600" b="1" dirty="0">
              <a:solidFill>
                <a:srgbClr val="00A6BF"/>
              </a:solidFill>
              <a:latin typeface="Bahnschrift Light" panose="020B0502040204020203" pitchFamily="34" charset="0"/>
              <a:cs typeface="Myanmar Text" panose="020B0502040204020203" pitchFamily="34" charset="0"/>
            </a:endParaRPr>
          </a:p>
        </p:txBody>
      </p:sp>
      <p:pic>
        <p:nvPicPr>
          <p:cNvPr id="7" name="Picture 6">
            <a:extLst>
              <a:ext uri="{FF2B5EF4-FFF2-40B4-BE49-F238E27FC236}">
                <a16:creationId xmlns:a16="http://schemas.microsoft.com/office/drawing/2014/main" id="{373EAC5F-2270-46EC-A6D4-C2D99267C5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59393" y="176212"/>
            <a:ext cx="2371725" cy="6505575"/>
          </a:xfrm>
          <a:prstGeom prst="rect">
            <a:avLst/>
          </a:prstGeom>
        </p:spPr>
      </p:pic>
    </p:spTree>
    <p:extLst>
      <p:ext uri="{BB962C8B-B14F-4D97-AF65-F5344CB8AC3E}">
        <p14:creationId xmlns:p14="http://schemas.microsoft.com/office/powerpoint/2010/main" val="38853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33128</TotalTime>
  <Words>1192</Words>
  <Application>Microsoft Office PowerPoint</Application>
  <PresentationFormat>Widescreen</PresentationFormat>
  <Paragraphs>167</Paragraphs>
  <Slides>14</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Bahnschrift</vt:lpstr>
      <vt:lpstr>Bahnschrift Light</vt:lpstr>
      <vt:lpstr>Bahnschrift SemiBold</vt:lpstr>
      <vt:lpstr>Calibri</vt:lpstr>
      <vt:lpstr>Calibri Light</vt:lpstr>
      <vt:lpstr>Courier New</vt:lpstr>
      <vt:lpstr>DIN-Regular</vt:lpstr>
      <vt:lpstr>Helvetica</vt:lpstr>
      <vt:lpstr>Impact</vt:lpstr>
      <vt:lpstr>Myanmar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Boyle</dc:creator>
  <cp:lastModifiedBy>Gerry Boyle</cp:lastModifiedBy>
  <cp:revision>88</cp:revision>
  <dcterms:created xsi:type="dcterms:W3CDTF">2021-07-16T07:59:13Z</dcterms:created>
  <dcterms:modified xsi:type="dcterms:W3CDTF">2021-11-19T10:01:53Z</dcterms:modified>
</cp:coreProperties>
</file>